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66" r:id="rId3"/>
    <p:sldId id="257" r:id="rId4"/>
    <p:sldId id="258" r:id="rId5"/>
    <p:sldId id="260" r:id="rId6"/>
    <p:sldId id="261" r:id="rId7"/>
    <p:sldId id="259" r:id="rId8"/>
    <p:sldId id="262" r:id="rId9"/>
    <p:sldId id="263" r:id="rId10"/>
    <p:sldId id="267" r:id="rId11"/>
    <p:sldId id="264" r:id="rId12"/>
    <p:sldId id="265" r:id="rId13"/>
  </p:sldIdLst>
  <p:sldSz cx="21599525" cy="2159952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4660"/>
  </p:normalViewPr>
  <p:slideViewPr>
    <p:cSldViewPr snapToGrid="0">
      <p:cViewPr>
        <p:scale>
          <a:sx n="125" d="100"/>
          <a:sy n="125" d="100"/>
        </p:scale>
        <p:origin x="90" y="-54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19965" y="3534924"/>
            <a:ext cx="18359596" cy="7519835"/>
          </a:xfrm>
        </p:spPr>
        <p:txBody>
          <a:bodyPr anchor="b"/>
          <a:lstStyle>
            <a:lvl1pPr algn="ctr">
              <a:defRPr sz="1417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9941" y="11344752"/>
            <a:ext cx="16199644" cy="5214884"/>
          </a:xfrm>
        </p:spPr>
        <p:txBody>
          <a:bodyPr/>
          <a:lstStyle>
            <a:lvl1pPr marL="0" indent="0" algn="ctr">
              <a:buNone/>
              <a:defRPr sz="5669"/>
            </a:lvl1pPr>
            <a:lvl2pPr marL="1079998" indent="0" algn="ctr">
              <a:buNone/>
              <a:defRPr sz="4724"/>
            </a:lvl2pPr>
            <a:lvl3pPr marL="2159996" indent="0" algn="ctr">
              <a:buNone/>
              <a:defRPr sz="4252"/>
            </a:lvl3pPr>
            <a:lvl4pPr marL="3239994" indent="0" algn="ctr">
              <a:buNone/>
              <a:defRPr sz="3780"/>
            </a:lvl4pPr>
            <a:lvl5pPr marL="4319991" indent="0" algn="ctr">
              <a:buNone/>
              <a:defRPr sz="3780"/>
            </a:lvl5pPr>
            <a:lvl6pPr marL="5399989" indent="0" algn="ctr">
              <a:buNone/>
              <a:defRPr sz="3780"/>
            </a:lvl6pPr>
            <a:lvl7pPr marL="6479987" indent="0" algn="ctr">
              <a:buNone/>
              <a:defRPr sz="3780"/>
            </a:lvl7pPr>
            <a:lvl8pPr marL="7559985" indent="0" algn="ctr">
              <a:buNone/>
              <a:defRPr sz="3780"/>
            </a:lvl8pPr>
            <a:lvl9pPr marL="8639983" indent="0" algn="ctr">
              <a:buNone/>
              <a:defRPr sz="378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E3FA7-485B-4600-AEF0-A1DA8BE12E85}" type="datetimeFigureOut">
              <a:rPr lang="en-CA" smtClean="0"/>
              <a:t>2022-04-04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4B87D-71D7-4F12-9EF6-E956F598AC6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299475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E3FA7-485B-4600-AEF0-A1DA8BE12E85}" type="datetimeFigureOut">
              <a:rPr lang="en-CA" smtClean="0"/>
              <a:t>2022-04-04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4B87D-71D7-4F12-9EF6-E956F598AC6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004240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5457161" y="1149975"/>
            <a:ext cx="4657398" cy="1830459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968" y="1149975"/>
            <a:ext cx="13702199" cy="183045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E3FA7-485B-4600-AEF0-A1DA8BE12E85}" type="datetimeFigureOut">
              <a:rPr lang="en-CA" smtClean="0"/>
              <a:t>2022-04-04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4B87D-71D7-4F12-9EF6-E956F598AC6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756396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E3FA7-485B-4600-AEF0-A1DA8BE12E85}" type="datetimeFigureOut">
              <a:rPr lang="en-CA" smtClean="0"/>
              <a:t>2022-04-04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4B87D-71D7-4F12-9EF6-E956F598AC6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464123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3719" y="5384888"/>
            <a:ext cx="18629590" cy="8984801"/>
          </a:xfrm>
        </p:spPr>
        <p:txBody>
          <a:bodyPr anchor="b"/>
          <a:lstStyle>
            <a:lvl1pPr>
              <a:defRPr sz="1417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73719" y="14454688"/>
            <a:ext cx="18629590" cy="4724895"/>
          </a:xfrm>
        </p:spPr>
        <p:txBody>
          <a:bodyPr/>
          <a:lstStyle>
            <a:lvl1pPr marL="0" indent="0">
              <a:buNone/>
              <a:defRPr sz="5669">
                <a:solidFill>
                  <a:schemeClr val="tx1"/>
                </a:solidFill>
              </a:defRPr>
            </a:lvl1pPr>
            <a:lvl2pPr marL="1079998" indent="0">
              <a:buNone/>
              <a:defRPr sz="4724">
                <a:solidFill>
                  <a:schemeClr val="tx1">
                    <a:tint val="75000"/>
                  </a:schemeClr>
                </a:solidFill>
              </a:defRPr>
            </a:lvl2pPr>
            <a:lvl3pPr marL="2159996" indent="0">
              <a:buNone/>
              <a:defRPr sz="4252">
                <a:solidFill>
                  <a:schemeClr val="tx1">
                    <a:tint val="75000"/>
                  </a:schemeClr>
                </a:solidFill>
              </a:defRPr>
            </a:lvl3pPr>
            <a:lvl4pPr marL="3239994" indent="0">
              <a:buNone/>
              <a:defRPr sz="3780">
                <a:solidFill>
                  <a:schemeClr val="tx1">
                    <a:tint val="75000"/>
                  </a:schemeClr>
                </a:solidFill>
              </a:defRPr>
            </a:lvl4pPr>
            <a:lvl5pPr marL="4319991" indent="0">
              <a:buNone/>
              <a:defRPr sz="3780">
                <a:solidFill>
                  <a:schemeClr val="tx1">
                    <a:tint val="75000"/>
                  </a:schemeClr>
                </a:solidFill>
              </a:defRPr>
            </a:lvl5pPr>
            <a:lvl6pPr marL="5399989" indent="0">
              <a:buNone/>
              <a:defRPr sz="3780">
                <a:solidFill>
                  <a:schemeClr val="tx1">
                    <a:tint val="75000"/>
                  </a:schemeClr>
                </a:solidFill>
              </a:defRPr>
            </a:lvl6pPr>
            <a:lvl7pPr marL="6479987" indent="0">
              <a:buNone/>
              <a:defRPr sz="3780">
                <a:solidFill>
                  <a:schemeClr val="tx1">
                    <a:tint val="75000"/>
                  </a:schemeClr>
                </a:solidFill>
              </a:defRPr>
            </a:lvl7pPr>
            <a:lvl8pPr marL="7559985" indent="0">
              <a:buNone/>
              <a:defRPr sz="3780">
                <a:solidFill>
                  <a:schemeClr val="tx1">
                    <a:tint val="75000"/>
                  </a:schemeClr>
                </a:solidFill>
              </a:defRPr>
            </a:lvl8pPr>
            <a:lvl9pPr marL="8639983" indent="0">
              <a:buNone/>
              <a:defRPr sz="37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E3FA7-485B-4600-AEF0-A1DA8BE12E85}" type="datetimeFigureOut">
              <a:rPr lang="en-CA" smtClean="0"/>
              <a:t>2022-04-04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4B87D-71D7-4F12-9EF6-E956F598AC6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767164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967" y="5749874"/>
            <a:ext cx="9179798" cy="137047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34760" y="5749874"/>
            <a:ext cx="9179798" cy="137047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E3FA7-485B-4600-AEF0-A1DA8BE12E85}" type="datetimeFigureOut">
              <a:rPr lang="en-CA" smtClean="0"/>
              <a:t>2022-04-04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4B87D-71D7-4F12-9EF6-E956F598AC6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550954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7781" y="1149979"/>
            <a:ext cx="18629590" cy="417491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7783" y="5294885"/>
            <a:ext cx="9137610" cy="2594941"/>
          </a:xfrm>
        </p:spPr>
        <p:txBody>
          <a:bodyPr anchor="b"/>
          <a:lstStyle>
            <a:lvl1pPr marL="0" indent="0">
              <a:buNone/>
              <a:defRPr sz="5669" b="1"/>
            </a:lvl1pPr>
            <a:lvl2pPr marL="1079998" indent="0">
              <a:buNone/>
              <a:defRPr sz="4724" b="1"/>
            </a:lvl2pPr>
            <a:lvl3pPr marL="2159996" indent="0">
              <a:buNone/>
              <a:defRPr sz="4252" b="1"/>
            </a:lvl3pPr>
            <a:lvl4pPr marL="3239994" indent="0">
              <a:buNone/>
              <a:defRPr sz="3780" b="1"/>
            </a:lvl4pPr>
            <a:lvl5pPr marL="4319991" indent="0">
              <a:buNone/>
              <a:defRPr sz="3780" b="1"/>
            </a:lvl5pPr>
            <a:lvl6pPr marL="5399989" indent="0">
              <a:buNone/>
              <a:defRPr sz="3780" b="1"/>
            </a:lvl6pPr>
            <a:lvl7pPr marL="6479987" indent="0">
              <a:buNone/>
              <a:defRPr sz="3780" b="1"/>
            </a:lvl7pPr>
            <a:lvl8pPr marL="7559985" indent="0">
              <a:buNone/>
              <a:defRPr sz="3780" b="1"/>
            </a:lvl8pPr>
            <a:lvl9pPr marL="8639983" indent="0">
              <a:buNone/>
              <a:defRPr sz="37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7783" y="7889827"/>
            <a:ext cx="9137610" cy="116047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0934761" y="5294885"/>
            <a:ext cx="9182611" cy="2594941"/>
          </a:xfrm>
        </p:spPr>
        <p:txBody>
          <a:bodyPr anchor="b"/>
          <a:lstStyle>
            <a:lvl1pPr marL="0" indent="0">
              <a:buNone/>
              <a:defRPr sz="5669" b="1"/>
            </a:lvl1pPr>
            <a:lvl2pPr marL="1079998" indent="0">
              <a:buNone/>
              <a:defRPr sz="4724" b="1"/>
            </a:lvl2pPr>
            <a:lvl3pPr marL="2159996" indent="0">
              <a:buNone/>
              <a:defRPr sz="4252" b="1"/>
            </a:lvl3pPr>
            <a:lvl4pPr marL="3239994" indent="0">
              <a:buNone/>
              <a:defRPr sz="3780" b="1"/>
            </a:lvl4pPr>
            <a:lvl5pPr marL="4319991" indent="0">
              <a:buNone/>
              <a:defRPr sz="3780" b="1"/>
            </a:lvl5pPr>
            <a:lvl6pPr marL="5399989" indent="0">
              <a:buNone/>
              <a:defRPr sz="3780" b="1"/>
            </a:lvl6pPr>
            <a:lvl7pPr marL="6479987" indent="0">
              <a:buNone/>
              <a:defRPr sz="3780" b="1"/>
            </a:lvl7pPr>
            <a:lvl8pPr marL="7559985" indent="0">
              <a:buNone/>
              <a:defRPr sz="3780" b="1"/>
            </a:lvl8pPr>
            <a:lvl9pPr marL="8639983" indent="0">
              <a:buNone/>
              <a:defRPr sz="37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0934761" y="7889827"/>
            <a:ext cx="9182611" cy="116047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E3FA7-485B-4600-AEF0-A1DA8BE12E85}" type="datetimeFigureOut">
              <a:rPr lang="en-CA" smtClean="0"/>
              <a:t>2022-04-04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4B87D-71D7-4F12-9EF6-E956F598AC6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995528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E3FA7-485B-4600-AEF0-A1DA8BE12E85}" type="datetimeFigureOut">
              <a:rPr lang="en-CA" smtClean="0"/>
              <a:t>2022-04-04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4B87D-71D7-4F12-9EF6-E956F598AC6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371660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E3FA7-485B-4600-AEF0-A1DA8BE12E85}" type="datetimeFigureOut">
              <a:rPr lang="en-CA" smtClean="0"/>
              <a:t>2022-04-04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4B87D-71D7-4F12-9EF6-E956F598AC6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247916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7781" y="1439968"/>
            <a:ext cx="6966409" cy="5039889"/>
          </a:xfrm>
        </p:spPr>
        <p:txBody>
          <a:bodyPr anchor="b"/>
          <a:lstStyle>
            <a:lvl1pPr>
              <a:defRPr sz="755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82611" y="3109937"/>
            <a:ext cx="10934760" cy="15349662"/>
          </a:xfrm>
        </p:spPr>
        <p:txBody>
          <a:bodyPr/>
          <a:lstStyle>
            <a:lvl1pPr>
              <a:defRPr sz="7559"/>
            </a:lvl1pPr>
            <a:lvl2pPr>
              <a:defRPr sz="6614"/>
            </a:lvl2pPr>
            <a:lvl3pPr>
              <a:defRPr sz="5669"/>
            </a:lvl3pPr>
            <a:lvl4pPr>
              <a:defRPr sz="4724"/>
            </a:lvl4pPr>
            <a:lvl5pPr>
              <a:defRPr sz="4724"/>
            </a:lvl5pPr>
            <a:lvl6pPr>
              <a:defRPr sz="4724"/>
            </a:lvl6pPr>
            <a:lvl7pPr>
              <a:defRPr sz="4724"/>
            </a:lvl7pPr>
            <a:lvl8pPr>
              <a:defRPr sz="4724"/>
            </a:lvl8pPr>
            <a:lvl9pPr>
              <a:defRPr sz="472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7781" y="6479857"/>
            <a:ext cx="6966409" cy="12004738"/>
          </a:xfrm>
        </p:spPr>
        <p:txBody>
          <a:bodyPr/>
          <a:lstStyle>
            <a:lvl1pPr marL="0" indent="0">
              <a:buNone/>
              <a:defRPr sz="3780"/>
            </a:lvl1pPr>
            <a:lvl2pPr marL="1079998" indent="0">
              <a:buNone/>
              <a:defRPr sz="3307"/>
            </a:lvl2pPr>
            <a:lvl3pPr marL="2159996" indent="0">
              <a:buNone/>
              <a:defRPr sz="2835"/>
            </a:lvl3pPr>
            <a:lvl4pPr marL="3239994" indent="0">
              <a:buNone/>
              <a:defRPr sz="2362"/>
            </a:lvl4pPr>
            <a:lvl5pPr marL="4319991" indent="0">
              <a:buNone/>
              <a:defRPr sz="2362"/>
            </a:lvl5pPr>
            <a:lvl6pPr marL="5399989" indent="0">
              <a:buNone/>
              <a:defRPr sz="2362"/>
            </a:lvl6pPr>
            <a:lvl7pPr marL="6479987" indent="0">
              <a:buNone/>
              <a:defRPr sz="2362"/>
            </a:lvl7pPr>
            <a:lvl8pPr marL="7559985" indent="0">
              <a:buNone/>
              <a:defRPr sz="2362"/>
            </a:lvl8pPr>
            <a:lvl9pPr marL="8639983" indent="0">
              <a:buNone/>
              <a:defRPr sz="236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E3FA7-485B-4600-AEF0-A1DA8BE12E85}" type="datetimeFigureOut">
              <a:rPr lang="en-CA" smtClean="0"/>
              <a:t>2022-04-04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4B87D-71D7-4F12-9EF6-E956F598AC6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524379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7781" y="1439968"/>
            <a:ext cx="6966409" cy="5039889"/>
          </a:xfrm>
        </p:spPr>
        <p:txBody>
          <a:bodyPr anchor="b"/>
          <a:lstStyle>
            <a:lvl1pPr>
              <a:defRPr sz="755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82611" y="3109937"/>
            <a:ext cx="10934760" cy="15349662"/>
          </a:xfrm>
        </p:spPr>
        <p:txBody>
          <a:bodyPr anchor="t"/>
          <a:lstStyle>
            <a:lvl1pPr marL="0" indent="0">
              <a:buNone/>
              <a:defRPr sz="7559"/>
            </a:lvl1pPr>
            <a:lvl2pPr marL="1079998" indent="0">
              <a:buNone/>
              <a:defRPr sz="6614"/>
            </a:lvl2pPr>
            <a:lvl3pPr marL="2159996" indent="0">
              <a:buNone/>
              <a:defRPr sz="5669"/>
            </a:lvl3pPr>
            <a:lvl4pPr marL="3239994" indent="0">
              <a:buNone/>
              <a:defRPr sz="4724"/>
            </a:lvl4pPr>
            <a:lvl5pPr marL="4319991" indent="0">
              <a:buNone/>
              <a:defRPr sz="4724"/>
            </a:lvl5pPr>
            <a:lvl6pPr marL="5399989" indent="0">
              <a:buNone/>
              <a:defRPr sz="4724"/>
            </a:lvl6pPr>
            <a:lvl7pPr marL="6479987" indent="0">
              <a:buNone/>
              <a:defRPr sz="4724"/>
            </a:lvl7pPr>
            <a:lvl8pPr marL="7559985" indent="0">
              <a:buNone/>
              <a:defRPr sz="4724"/>
            </a:lvl8pPr>
            <a:lvl9pPr marL="8639983" indent="0">
              <a:buNone/>
              <a:defRPr sz="4724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7781" y="6479857"/>
            <a:ext cx="6966409" cy="12004738"/>
          </a:xfrm>
        </p:spPr>
        <p:txBody>
          <a:bodyPr/>
          <a:lstStyle>
            <a:lvl1pPr marL="0" indent="0">
              <a:buNone/>
              <a:defRPr sz="3780"/>
            </a:lvl1pPr>
            <a:lvl2pPr marL="1079998" indent="0">
              <a:buNone/>
              <a:defRPr sz="3307"/>
            </a:lvl2pPr>
            <a:lvl3pPr marL="2159996" indent="0">
              <a:buNone/>
              <a:defRPr sz="2835"/>
            </a:lvl3pPr>
            <a:lvl4pPr marL="3239994" indent="0">
              <a:buNone/>
              <a:defRPr sz="2362"/>
            </a:lvl4pPr>
            <a:lvl5pPr marL="4319991" indent="0">
              <a:buNone/>
              <a:defRPr sz="2362"/>
            </a:lvl5pPr>
            <a:lvl6pPr marL="5399989" indent="0">
              <a:buNone/>
              <a:defRPr sz="2362"/>
            </a:lvl6pPr>
            <a:lvl7pPr marL="6479987" indent="0">
              <a:buNone/>
              <a:defRPr sz="2362"/>
            </a:lvl7pPr>
            <a:lvl8pPr marL="7559985" indent="0">
              <a:buNone/>
              <a:defRPr sz="2362"/>
            </a:lvl8pPr>
            <a:lvl9pPr marL="8639983" indent="0">
              <a:buNone/>
              <a:defRPr sz="236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E3FA7-485B-4600-AEF0-A1DA8BE12E85}" type="datetimeFigureOut">
              <a:rPr lang="en-CA" smtClean="0"/>
              <a:t>2022-04-04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4B87D-71D7-4F12-9EF6-E956F598AC6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317262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968" y="1149979"/>
            <a:ext cx="18629590" cy="41749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968" y="5749874"/>
            <a:ext cx="18629590" cy="137047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484967" y="20019564"/>
            <a:ext cx="4859893" cy="11499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83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7E3FA7-485B-4600-AEF0-A1DA8BE12E85}" type="datetimeFigureOut">
              <a:rPr lang="en-CA" smtClean="0"/>
              <a:t>2022-04-04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154843" y="20019564"/>
            <a:ext cx="7289840" cy="11499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83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254665" y="20019564"/>
            <a:ext cx="4859893" cy="11499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83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94B87D-71D7-4F12-9EF6-E956F598AC6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222368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2159996" rtl="0" eaLnBrk="1" latinLnBrk="0" hangingPunct="1">
        <a:lnSpc>
          <a:spcPct val="90000"/>
        </a:lnSpc>
        <a:spcBef>
          <a:spcPct val="0"/>
        </a:spcBef>
        <a:buNone/>
        <a:defRPr sz="1039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39999" indent="-539999" algn="l" defTabSz="2159996" rtl="0" eaLnBrk="1" latinLnBrk="0" hangingPunct="1">
        <a:lnSpc>
          <a:spcPct val="90000"/>
        </a:lnSpc>
        <a:spcBef>
          <a:spcPts val="2362"/>
        </a:spcBef>
        <a:buFont typeface="Arial" panose="020B0604020202020204" pitchFamily="34" charset="0"/>
        <a:buChar char="•"/>
        <a:defRPr sz="6614" kern="1200">
          <a:solidFill>
            <a:schemeClr val="tx1"/>
          </a:solidFill>
          <a:latin typeface="+mn-lt"/>
          <a:ea typeface="+mn-ea"/>
          <a:cs typeface="+mn-cs"/>
        </a:defRPr>
      </a:lvl1pPr>
      <a:lvl2pPr marL="1619997" indent="-539999" algn="l" defTabSz="2159996" rtl="0" eaLnBrk="1" latinLnBrk="0" hangingPunct="1">
        <a:lnSpc>
          <a:spcPct val="90000"/>
        </a:lnSpc>
        <a:spcBef>
          <a:spcPts val="1181"/>
        </a:spcBef>
        <a:buFont typeface="Arial" panose="020B0604020202020204" pitchFamily="34" charset="0"/>
        <a:buChar char="•"/>
        <a:defRPr sz="5669" kern="1200">
          <a:solidFill>
            <a:schemeClr val="tx1"/>
          </a:solidFill>
          <a:latin typeface="+mn-lt"/>
          <a:ea typeface="+mn-ea"/>
          <a:cs typeface="+mn-cs"/>
        </a:defRPr>
      </a:lvl2pPr>
      <a:lvl3pPr marL="2699995" indent="-539999" algn="l" defTabSz="2159996" rtl="0" eaLnBrk="1" latinLnBrk="0" hangingPunct="1">
        <a:lnSpc>
          <a:spcPct val="90000"/>
        </a:lnSpc>
        <a:spcBef>
          <a:spcPts val="1181"/>
        </a:spcBef>
        <a:buFont typeface="Arial" panose="020B0604020202020204" pitchFamily="34" charset="0"/>
        <a:buChar char="•"/>
        <a:defRPr sz="4724" kern="1200">
          <a:solidFill>
            <a:schemeClr val="tx1"/>
          </a:solidFill>
          <a:latin typeface="+mn-lt"/>
          <a:ea typeface="+mn-ea"/>
          <a:cs typeface="+mn-cs"/>
        </a:defRPr>
      </a:lvl3pPr>
      <a:lvl4pPr marL="3779992" indent="-539999" algn="l" defTabSz="2159996" rtl="0" eaLnBrk="1" latinLnBrk="0" hangingPunct="1">
        <a:lnSpc>
          <a:spcPct val="90000"/>
        </a:lnSpc>
        <a:spcBef>
          <a:spcPts val="1181"/>
        </a:spcBef>
        <a:buFont typeface="Arial" panose="020B0604020202020204" pitchFamily="34" charset="0"/>
        <a:buChar char="•"/>
        <a:defRPr sz="4252" kern="1200">
          <a:solidFill>
            <a:schemeClr val="tx1"/>
          </a:solidFill>
          <a:latin typeface="+mn-lt"/>
          <a:ea typeface="+mn-ea"/>
          <a:cs typeface="+mn-cs"/>
        </a:defRPr>
      </a:lvl4pPr>
      <a:lvl5pPr marL="4859990" indent="-539999" algn="l" defTabSz="2159996" rtl="0" eaLnBrk="1" latinLnBrk="0" hangingPunct="1">
        <a:lnSpc>
          <a:spcPct val="90000"/>
        </a:lnSpc>
        <a:spcBef>
          <a:spcPts val="1181"/>
        </a:spcBef>
        <a:buFont typeface="Arial" panose="020B0604020202020204" pitchFamily="34" charset="0"/>
        <a:buChar char="•"/>
        <a:defRPr sz="4252" kern="1200">
          <a:solidFill>
            <a:schemeClr val="tx1"/>
          </a:solidFill>
          <a:latin typeface="+mn-lt"/>
          <a:ea typeface="+mn-ea"/>
          <a:cs typeface="+mn-cs"/>
        </a:defRPr>
      </a:lvl5pPr>
      <a:lvl6pPr marL="5939988" indent="-539999" algn="l" defTabSz="2159996" rtl="0" eaLnBrk="1" latinLnBrk="0" hangingPunct="1">
        <a:lnSpc>
          <a:spcPct val="90000"/>
        </a:lnSpc>
        <a:spcBef>
          <a:spcPts val="1181"/>
        </a:spcBef>
        <a:buFont typeface="Arial" panose="020B0604020202020204" pitchFamily="34" charset="0"/>
        <a:buChar char="•"/>
        <a:defRPr sz="4252" kern="1200">
          <a:solidFill>
            <a:schemeClr val="tx1"/>
          </a:solidFill>
          <a:latin typeface="+mn-lt"/>
          <a:ea typeface="+mn-ea"/>
          <a:cs typeface="+mn-cs"/>
        </a:defRPr>
      </a:lvl6pPr>
      <a:lvl7pPr marL="7019986" indent="-539999" algn="l" defTabSz="2159996" rtl="0" eaLnBrk="1" latinLnBrk="0" hangingPunct="1">
        <a:lnSpc>
          <a:spcPct val="90000"/>
        </a:lnSpc>
        <a:spcBef>
          <a:spcPts val="1181"/>
        </a:spcBef>
        <a:buFont typeface="Arial" panose="020B0604020202020204" pitchFamily="34" charset="0"/>
        <a:buChar char="•"/>
        <a:defRPr sz="4252" kern="1200">
          <a:solidFill>
            <a:schemeClr val="tx1"/>
          </a:solidFill>
          <a:latin typeface="+mn-lt"/>
          <a:ea typeface="+mn-ea"/>
          <a:cs typeface="+mn-cs"/>
        </a:defRPr>
      </a:lvl7pPr>
      <a:lvl8pPr marL="8099984" indent="-539999" algn="l" defTabSz="2159996" rtl="0" eaLnBrk="1" latinLnBrk="0" hangingPunct="1">
        <a:lnSpc>
          <a:spcPct val="90000"/>
        </a:lnSpc>
        <a:spcBef>
          <a:spcPts val="1181"/>
        </a:spcBef>
        <a:buFont typeface="Arial" panose="020B0604020202020204" pitchFamily="34" charset="0"/>
        <a:buChar char="•"/>
        <a:defRPr sz="4252" kern="1200">
          <a:solidFill>
            <a:schemeClr val="tx1"/>
          </a:solidFill>
          <a:latin typeface="+mn-lt"/>
          <a:ea typeface="+mn-ea"/>
          <a:cs typeface="+mn-cs"/>
        </a:defRPr>
      </a:lvl8pPr>
      <a:lvl9pPr marL="9179982" indent="-539999" algn="l" defTabSz="2159996" rtl="0" eaLnBrk="1" latinLnBrk="0" hangingPunct="1">
        <a:lnSpc>
          <a:spcPct val="90000"/>
        </a:lnSpc>
        <a:spcBef>
          <a:spcPts val="1181"/>
        </a:spcBef>
        <a:buFont typeface="Arial" panose="020B0604020202020204" pitchFamily="34" charset="0"/>
        <a:buChar char="•"/>
        <a:defRPr sz="425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159996" rtl="0" eaLnBrk="1" latinLnBrk="0" hangingPunct="1">
        <a:defRPr sz="4252" kern="1200">
          <a:solidFill>
            <a:schemeClr val="tx1"/>
          </a:solidFill>
          <a:latin typeface="+mn-lt"/>
          <a:ea typeface="+mn-ea"/>
          <a:cs typeface="+mn-cs"/>
        </a:defRPr>
      </a:lvl1pPr>
      <a:lvl2pPr marL="1079998" algn="l" defTabSz="2159996" rtl="0" eaLnBrk="1" latinLnBrk="0" hangingPunct="1">
        <a:defRPr sz="4252" kern="1200">
          <a:solidFill>
            <a:schemeClr val="tx1"/>
          </a:solidFill>
          <a:latin typeface="+mn-lt"/>
          <a:ea typeface="+mn-ea"/>
          <a:cs typeface="+mn-cs"/>
        </a:defRPr>
      </a:lvl2pPr>
      <a:lvl3pPr marL="2159996" algn="l" defTabSz="2159996" rtl="0" eaLnBrk="1" latinLnBrk="0" hangingPunct="1">
        <a:defRPr sz="4252" kern="1200">
          <a:solidFill>
            <a:schemeClr val="tx1"/>
          </a:solidFill>
          <a:latin typeface="+mn-lt"/>
          <a:ea typeface="+mn-ea"/>
          <a:cs typeface="+mn-cs"/>
        </a:defRPr>
      </a:lvl3pPr>
      <a:lvl4pPr marL="3239994" algn="l" defTabSz="2159996" rtl="0" eaLnBrk="1" latinLnBrk="0" hangingPunct="1">
        <a:defRPr sz="4252" kern="1200">
          <a:solidFill>
            <a:schemeClr val="tx1"/>
          </a:solidFill>
          <a:latin typeface="+mn-lt"/>
          <a:ea typeface="+mn-ea"/>
          <a:cs typeface="+mn-cs"/>
        </a:defRPr>
      </a:lvl4pPr>
      <a:lvl5pPr marL="4319991" algn="l" defTabSz="2159996" rtl="0" eaLnBrk="1" latinLnBrk="0" hangingPunct="1">
        <a:defRPr sz="4252" kern="1200">
          <a:solidFill>
            <a:schemeClr val="tx1"/>
          </a:solidFill>
          <a:latin typeface="+mn-lt"/>
          <a:ea typeface="+mn-ea"/>
          <a:cs typeface="+mn-cs"/>
        </a:defRPr>
      </a:lvl5pPr>
      <a:lvl6pPr marL="5399989" algn="l" defTabSz="2159996" rtl="0" eaLnBrk="1" latinLnBrk="0" hangingPunct="1">
        <a:defRPr sz="4252" kern="1200">
          <a:solidFill>
            <a:schemeClr val="tx1"/>
          </a:solidFill>
          <a:latin typeface="+mn-lt"/>
          <a:ea typeface="+mn-ea"/>
          <a:cs typeface="+mn-cs"/>
        </a:defRPr>
      </a:lvl6pPr>
      <a:lvl7pPr marL="6479987" algn="l" defTabSz="2159996" rtl="0" eaLnBrk="1" latinLnBrk="0" hangingPunct="1">
        <a:defRPr sz="4252" kern="1200">
          <a:solidFill>
            <a:schemeClr val="tx1"/>
          </a:solidFill>
          <a:latin typeface="+mn-lt"/>
          <a:ea typeface="+mn-ea"/>
          <a:cs typeface="+mn-cs"/>
        </a:defRPr>
      </a:lvl7pPr>
      <a:lvl8pPr marL="7559985" algn="l" defTabSz="2159996" rtl="0" eaLnBrk="1" latinLnBrk="0" hangingPunct="1">
        <a:defRPr sz="4252" kern="1200">
          <a:solidFill>
            <a:schemeClr val="tx1"/>
          </a:solidFill>
          <a:latin typeface="+mn-lt"/>
          <a:ea typeface="+mn-ea"/>
          <a:cs typeface="+mn-cs"/>
        </a:defRPr>
      </a:lvl8pPr>
      <a:lvl9pPr marL="8639983" algn="l" defTabSz="2159996" rtl="0" eaLnBrk="1" latinLnBrk="0" hangingPunct="1">
        <a:defRPr sz="425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g"/><Relationship Id="rId4" Type="http://schemas.openxmlformats.org/officeDocument/2006/relationships/image" Target="../media/image9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8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g"/><Relationship Id="rId4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 descr="Smart Phone with solid fill">
            <a:extLst>
              <a:ext uri="{FF2B5EF4-FFF2-40B4-BE49-F238E27FC236}">
                <a16:creationId xmlns:a16="http://schemas.microsoft.com/office/drawing/2014/main" id="{874E3275-D744-4FAD-8160-4FCAD1A78C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51270" y="7625865"/>
            <a:ext cx="350312" cy="3503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72C2C24-8F50-4947-A1F2-E221E4375DBE}"/>
              </a:ext>
            </a:extLst>
          </p:cNvPr>
          <p:cNvSpPr txBox="1"/>
          <p:nvPr/>
        </p:nvSpPr>
        <p:spPr>
          <a:xfrm>
            <a:off x="9253529" y="7918332"/>
            <a:ext cx="207396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/>
              <a:t>User Interface (Android App)</a:t>
            </a:r>
            <a:endParaRPr lang="en-CA" sz="800" b="1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7094856-D056-44D7-BA0E-409279E079D2}"/>
              </a:ext>
            </a:extLst>
          </p:cNvPr>
          <p:cNvCxnSpPr>
            <a:cxnSpLocks/>
          </p:cNvCxnSpPr>
          <p:nvPr/>
        </p:nvCxnSpPr>
        <p:spPr>
          <a:xfrm>
            <a:off x="9716399" y="8107180"/>
            <a:ext cx="9676" cy="69335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A06DD93-C294-43B8-9CE0-AEDFF274E30F}"/>
              </a:ext>
            </a:extLst>
          </p:cNvPr>
          <p:cNvSpPr txBox="1"/>
          <p:nvPr/>
        </p:nvSpPr>
        <p:spPr>
          <a:xfrm>
            <a:off x="9714287" y="8141459"/>
            <a:ext cx="20739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User Submits:</a:t>
            </a:r>
          </a:p>
          <a:p>
            <a:pPr marL="285761" indent="-285761">
              <a:buFont typeface="Arial" panose="020B0604020202020204" pitchFamily="34" charset="0"/>
              <a:buChar char="•"/>
            </a:pPr>
            <a:r>
              <a:rPr lang="en-CA" sz="800" dirty="0"/>
              <a:t>Photo of Lost/Found Dog</a:t>
            </a:r>
          </a:p>
          <a:p>
            <a:pPr marL="285761" indent="-285761">
              <a:buFont typeface="Arial" panose="020B0604020202020204" pitchFamily="34" charset="0"/>
              <a:buChar char="•"/>
            </a:pPr>
            <a:r>
              <a:rPr lang="en-CA" sz="800" dirty="0"/>
              <a:t>Location (ex: long/</a:t>
            </a:r>
            <a:r>
              <a:rPr lang="en-CA" sz="800" dirty="0" err="1"/>
              <a:t>lat</a:t>
            </a:r>
            <a:r>
              <a:rPr lang="en-CA" sz="800" dirty="0"/>
              <a:t>)</a:t>
            </a:r>
          </a:p>
          <a:p>
            <a:pPr marL="285761" indent="-285761">
              <a:buFont typeface="Arial" panose="020B0604020202020204" pitchFamily="34" charset="0"/>
              <a:buChar char="•"/>
            </a:pPr>
            <a:r>
              <a:rPr lang="en-CA" sz="800" dirty="0"/>
              <a:t>Contact Info (ex: email)</a:t>
            </a:r>
          </a:p>
        </p:txBody>
      </p:sp>
      <p:pic>
        <p:nvPicPr>
          <p:cNvPr id="12" name="Graphic 11" descr="Database with solid fill">
            <a:extLst>
              <a:ext uri="{FF2B5EF4-FFF2-40B4-BE49-F238E27FC236}">
                <a16:creationId xmlns:a16="http://schemas.microsoft.com/office/drawing/2014/main" id="{AD63714B-25B1-4428-AEE4-C488AC3CA8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492879" y="9527663"/>
            <a:ext cx="398375" cy="398375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4F45695-8E90-4DF3-BCA0-3D2586CB92E4}"/>
              </a:ext>
            </a:extLst>
          </p:cNvPr>
          <p:cNvCxnSpPr>
            <a:cxnSpLocks/>
          </p:cNvCxnSpPr>
          <p:nvPr/>
        </p:nvCxnSpPr>
        <p:spPr>
          <a:xfrm>
            <a:off x="9801577" y="8812026"/>
            <a:ext cx="2696317" cy="89232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C71BD0F9-5DFB-4604-9A6B-6661BFBB5CFA}"/>
              </a:ext>
            </a:extLst>
          </p:cNvPr>
          <p:cNvSpPr txBox="1"/>
          <p:nvPr/>
        </p:nvSpPr>
        <p:spPr>
          <a:xfrm>
            <a:off x="11129156" y="8784281"/>
            <a:ext cx="20739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Save:</a:t>
            </a:r>
          </a:p>
          <a:p>
            <a:pPr marL="171457" indent="-171457">
              <a:buFont typeface="Arial" panose="020B0604020202020204" pitchFamily="34" charset="0"/>
              <a:buChar char="•"/>
            </a:pPr>
            <a:r>
              <a:rPr lang="en-US" sz="800" dirty="0"/>
              <a:t>Original image of dog</a:t>
            </a:r>
          </a:p>
          <a:p>
            <a:pPr marL="171457" indent="-171457">
              <a:buFont typeface="Arial" panose="020B0604020202020204" pitchFamily="34" charset="0"/>
              <a:buChar char="•"/>
            </a:pPr>
            <a:r>
              <a:rPr lang="en-US" sz="800" dirty="0"/>
              <a:t>Contact Info</a:t>
            </a:r>
          </a:p>
          <a:p>
            <a:pPr marL="171457" indent="-171457">
              <a:buFont typeface="Arial" panose="020B0604020202020204" pitchFamily="34" charset="0"/>
              <a:buChar char="•"/>
            </a:pPr>
            <a:r>
              <a:rPr lang="en-US" sz="800" dirty="0"/>
              <a:t>Location</a:t>
            </a:r>
            <a:endParaRPr lang="en-CA" sz="8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4039D98-B250-4A93-B28A-63A7DEA50D3B}"/>
              </a:ext>
            </a:extLst>
          </p:cNvPr>
          <p:cNvSpPr txBox="1"/>
          <p:nvPr/>
        </p:nvSpPr>
        <p:spPr>
          <a:xfrm>
            <a:off x="12419491" y="9840930"/>
            <a:ext cx="207396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/>
              <a:t>Back End</a:t>
            </a:r>
            <a:endParaRPr lang="en-CA" sz="800" b="1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FB4B524-0738-44B5-A040-64AD692205D4}"/>
              </a:ext>
            </a:extLst>
          </p:cNvPr>
          <p:cNvCxnSpPr>
            <a:cxnSpLocks/>
          </p:cNvCxnSpPr>
          <p:nvPr/>
        </p:nvCxnSpPr>
        <p:spPr>
          <a:xfrm>
            <a:off x="9728187" y="8800535"/>
            <a:ext cx="0" cy="67575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3" name="Picture 22" descr="A picture containing black, dark, night, night sky&#10;&#10;Description automatically generated">
            <a:extLst>
              <a:ext uri="{FF2B5EF4-FFF2-40B4-BE49-F238E27FC236}">
                <a16:creationId xmlns:a16="http://schemas.microsoft.com/office/drawing/2014/main" id="{3AD4AE2F-D3E8-4157-B62F-0096683AD64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9549721" y="9458937"/>
            <a:ext cx="356937" cy="35693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98DA243-D996-4645-9258-65C0265E47B1}"/>
              </a:ext>
            </a:extLst>
          </p:cNvPr>
          <p:cNvSpPr txBox="1"/>
          <p:nvPr/>
        </p:nvSpPr>
        <p:spPr>
          <a:xfrm>
            <a:off x="9199077" y="9741043"/>
            <a:ext cx="12932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/>
              <a:t>Model 1: Dog Detector</a:t>
            </a:r>
          </a:p>
          <a:p>
            <a:pPr marL="171457" indent="-171457">
              <a:buFont typeface="Arial" panose="020B0604020202020204" pitchFamily="34" charset="0"/>
              <a:buChar char="•"/>
            </a:pPr>
            <a:r>
              <a:rPr lang="en-US" sz="800" dirty="0"/>
              <a:t>Create box around dog, and extract</a:t>
            </a:r>
            <a:endParaRPr lang="en-CA" sz="800" dirty="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22F8E5F-8FEF-4A04-BF2A-01E864837FAB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10354714" y="9726850"/>
            <a:ext cx="2138165" cy="13701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F4C3B80B-924D-47D0-8030-9247F84A64BF}"/>
              </a:ext>
            </a:extLst>
          </p:cNvPr>
          <p:cNvSpPr txBox="1"/>
          <p:nvPr/>
        </p:nvSpPr>
        <p:spPr>
          <a:xfrm>
            <a:off x="10803105" y="9848999"/>
            <a:ext cx="20739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Save:</a:t>
            </a:r>
          </a:p>
          <a:p>
            <a:pPr marL="171457" indent="-171457">
              <a:buFont typeface="Arial" panose="020B0604020202020204" pitchFamily="34" charset="0"/>
              <a:buChar char="•"/>
            </a:pPr>
            <a:r>
              <a:rPr lang="en-US" sz="800" dirty="0"/>
              <a:t>Save extracted image</a:t>
            </a:r>
            <a:endParaRPr lang="en-CA" sz="800" dirty="0"/>
          </a:p>
        </p:txBody>
      </p:sp>
      <p:pic>
        <p:nvPicPr>
          <p:cNvPr id="34" name="Picture 33" descr="A picture containing black, dark, night, night sky&#10;&#10;Description automatically generated">
            <a:extLst>
              <a:ext uri="{FF2B5EF4-FFF2-40B4-BE49-F238E27FC236}">
                <a16:creationId xmlns:a16="http://schemas.microsoft.com/office/drawing/2014/main" id="{55779ED7-C8CA-4452-8F14-75FBD219A0A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9544648" y="10824231"/>
            <a:ext cx="356937" cy="356937"/>
          </a:xfrm>
          <a:prstGeom prst="rect">
            <a:avLst/>
          </a:prstGeom>
        </p:spPr>
      </p:pic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A1B53A4C-299A-42FF-B58A-85A7DD162147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10290513" y="9948654"/>
            <a:ext cx="2128978" cy="130821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4E31DBF9-1505-4A89-B5FA-BAEB9FC5AE3D}"/>
              </a:ext>
            </a:extLst>
          </p:cNvPr>
          <p:cNvSpPr txBox="1"/>
          <p:nvPr/>
        </p:nvSpPr>
        <p:spPr>
          <a:xfrm>
            <a:off x="10697167" y="10959492"/>
            <a:ext cx="20739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Save:</a:t>
            </a:r>
          </a:p>
          <a:p>
            <a:pPr marL="171457" indent="-171457">
              <a:buFont typeface="Arial" panose="020B0604020202020204" pitchFamily="34" charset="0"/>
              <a:buChar char="•"/>
            </a:pPr>
            <a:r>
              <a:rPr lang="en-US" sz="800" dirty="0"/>
              <a:t>Breed Classification</a:t>
            </a:r>
            <a:endParaRPr lang="en-CA" sz="800" dirty="0"/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4532B69B-091E-4592-8904-6BEC67A6FB1C}"/>
              </a:ext>
            </a:extLst>
          </p:cNvPr>
          <p:cNvCxnSpPr>
            <a:cxnSpLocks/>
          </p:cNvCxnSpPr>
          <p:nvPr/>
        </p:nvCxnSpPr>
        <p:spPr>
          <a:xfrm>
            <a:off x="9728186" y="10160641"/>
            <a:ext cx="0" cy="67575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7" name="Picture 46" descr="A picture containing black, dark, night, night sky&#10;&#10;Description automatically generated">
            <a:extLst>
              <a:ext uri="{FF2B5EF4-FFF2-40B4-BE49-F238E27FC236}">
                <a16:creationId xmlns:a16="http://schemas.microsoft.com/office/drawing/2014/main" id="{D7238DCE-D4C2-4281-9FB5-358293B0063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9551273" y="12356196"/>
            <a:ext cx="356937" cy="356937"/>
          </a:xfrm>
          <a:prstGeom prst="rect">
            <a:avLst/>
          </a:prstGeom>
        </p:spPr>
      </p:pic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42E30D54-FDA8-4839-B1EC-AC3ADDE50BA1}"/>
              </a:ext>
            </a:extLst>
          </p:cNvPr>
          <p:cNvCxnSpPr>
            <a:cxnSpLocks/>
          </p:cNvCxnSpPr>
          <p:nvPr/>
        </p:nvCxnSpPr>
        <p:spPr>
          <a:xfrm>
            <a:off x="9714287" y="11702688"/>
            <a:ext cx="0" cy="67575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03DAB72D-269F-4630-B983-3725F2BF7D41}"/>
              </a:ext>
            </a:extLst>
          </p:cNvPr>
          <p:cNvSpPr txBox="1"/>
          <p:nvPr/>
        </p:nvSpPr>
        <p:spPr>
          <a:xfrm>
            <a:off x="9004083" y="12660659"/>
            <a:ext cx="13920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/>
              <a:t>Model 3: Dog Identification</a:t>
            </a:r>
          </a:p>
          <a:p>
            <a:pPr marL="171457" indent="-171457">
              <a:buFont typeface="Arial" panose="020B0604020202020204" pitchFamily="34" charset="0"/>
              <a:buChar char="•"/>
            </a:pPr>
            <a:r>
              <a:rPr lang="en-US" sz="800" dirty="0"/>
              <a:t>Compare the “lost” dog with the “found” dogs (or “found” with “lost) that fall within the K top breed classification of the “lost” dog and are within X distance of where the dog was lost.</a:t>
            </a:r>
            <a:endParaRPr lang="en-CA" sz="800" dirty="0"/>
          </a:p>
        </p:txBody>
      </p:sp>
      <p:cxnSp>
        <p:nvCxnSpPr>
          <p:cNvPr id="55" name="Connector: Elbow 54">
            <a:extLst>
              <a:ext uri="{FF2B5EF4-FFF2-40B4-BE49-F238E27FC236}">
                <a16:creationId xmlns:a16="http://schemas.microsoft.com/office/drawing/2014/main" id="{D8EF107E-FA0B-41EF-A093-BC21A5952170}"/>
              </a:ext>
            </a:extLst>
          </p:cNvPr>
          <p:cNvCxnSpPr>
            <a:cxnSpLocks/>
            <a:endCxn id="5" idx="1"/>
          </p:cNvCxnSpPr>
          <p:nvPr/>
        </p:nvCxnSpPr>
        <p:spPr>
          <a:xfrm rot="5400000" flipH="1" flipV="1">
            <a:off x="6416213" y="10101101"/>
            <a:ext cx="5435138" cy="834976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14C25403-1EB2-4354-ACF4-F602D7178EE6}"/>
              </a:ext>
            </a:extLst>
          </p:cNvPr>
          <p:cNvSpPr txBox="1"/>
          <p:nvPr/>
        </p:nvSpPr>
        <p:spPr>
          <a:xfrm>
            <a:off x="7505901" y="9815874"/>
            <a:ext cx="12932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Notify the user of the top N matches (if/when available)</a:t>
            </a:r>
            <a:endParaRPr lang="en-CA" sz="800" dirty="0"/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30A2C58C-2E49-43BE-A744-8D1075188FC0}"/>
              </a:ext>
            </a:extLst>
          </p:cNvPr>
          <p:cNvCxnSpPr>
            <a:cxnSpLocks/>
          </p:cNvCxnSpPr>
          <p:nvPr/>
        </p:nvCxnSpPr>
        <p:spPr>
          <a:xfrm flipV="1">
            <a:off x="10655316" y="10097814"/>
            <a:ext cx="2036751" cy="316300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3F18025F-3A48-4CAC-8C69-4DF25851EF10}"/>
              </a:ext>
            </a:extLst>
          </p:cNvPr>
          <p:cNvCxnSpPr>
            <a:cxnSpLocks/>
          </p:cNvCxnSpPr>
          <p:nvPr/>
        </p:nvCxnSpPr>
        <p:spPr>
          <a:xfrm flipH="1">
            <a:off x="10608567" y="10108171"/>
            <a:ext cx="2070062" cy="320444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D9D5863D-1CED-431B-B79A-F74F3F613B57}"/>
              </a:ext>
            </a:extLst>
          </p:cNvPr>
          <p:cNvSpPr txBox="1"/>
          <p:nvPr/>
        </p:nvSpPr>
        <p:spPr>
          <a:xfrm>
            <a:off x="11586124" y="11787073"/>
            <a:ext cx="207396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Dog Comparisons</a:t>
            </a:r>
            <a:endParaRPr lang="en-CA" sz="800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30DD8AB-E6AB-4442-B9A2-91A6FA069BEC}"/>
              </a:ext>
            </a:extLst>
          </p:cNvPr>
          <p:cNvSpPr txBox="1"/>
          <p:nvPr/>
        </p:nvSpPr>
        <p:spPr>
          <a:xfrm>
            <a:off x="9199077" y="11163340"/>
            <a:ext cx="13550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/>
              <a:t>Model 2: Breed Classification</a:t>
            </a:r>
          </a:p>
          <a:p>
            <a:pPr marL="171457" indent="-171457">
              <a:buFont typeface="Arial" panose="020B0604020202020204" pitchFamily="34" charset="0"/>
              <a:buChar char="•"/>
            </a:pPr>
            <a:r>
              <a:rPr lang="en-US" sz="800" dirty="0"/>
              <a:t>Determine the top K breeds</a:t>
            </a:r>
            <a:endParaRPr lang="en-CA" sz="800" dirty="0"/>
          </a:p>
        </p:txBody>
      </p:sp>
    </p:spTree>
    <p:extLst>
      <p:ext uri="{BB962C8B-B14F-4D97-AF65-F5344CB8AC3E}">
        <p14:creationId xmlns:p14="http://schemas.microsoft.com/office/powerpoint/2010/main" val="20283435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B9AD2669-39AC-4531-9EEF-D1A601A72E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1567" y="10041982"/>
            <a:ext cx="540000" cy="540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1ED26A5-7A49-49A6-AEBF-FCABFA1AA427}"/>
              </a:ext>
            </a:extLst>
          </p:cNvPr>
          <p:cNvSpPr txBox="1"/>
          <p:nvPr/>
        </p:nvSpPr>
        <p:spPr>
          <a:xfrm>
            <a:off x="7528470" y="9755461"/>
            <a:ext cx="10985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DOG EXTRACTOR</a:t>
            </a:r>
            <a:endParaRPr lang="en-CA" sz="1000" b="1" dirty="0"/>
          </a:p>
        </p:txBody>
      </p: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054E30F6-CD5D-4BE8-9106-ACD7BF3965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3427" y="10034975"/>
            <a:ext cx="540000" cy="540000"/>
          </a:xfrm>
          <a:prstGeom prst="rect">
            <a:avLst/>
          </a:prstGeom>
        </p:spPr>
      </p:pic>
      <p:pic>
        <p:nvPicPr>
          <p:cNvPr id="7" name="Picture 6" descr="A picture containing person, dog, indoor&#10;&#10;Description automatically generated">
            <a:extLst>
              <a:ext uri="{FF2B5EF4-FFF2-40B4-BE49-F238E27FC236}">
                <a16:creationId xmlns:a16="http://schemas.microsoft.com/office/drawing/2014/main" id="{C1F4853D-95EC-46A7-82C2-E55E3EED7F9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77" r="6337" b="14582"/>
          <a:stretch/>
        </p:blipFill>
        <p:spPr>
          <a:xfrm>
            <a:off x="8344901" y="10716535"/>
            <a:ext cx="730800" cy="78175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5C49D3A-FBF1-46FD-A32B-26EF5FB976CA}"/>
              </a:ext>
            </a:extLst>
          </p:cNvPr>
          <p:cNvSpPr txBox="1"/>
          <p:nvPr/>
        </p:nvSpPr>
        <p:spPr>
          <a:xfrm>
            <a:off x="10252630" y="9733206"/>
            <a:ext cx="10985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DOG CLASSIFIER</a:t>
            </a:r>
            <a:endParaRPr lang="en-CA" sz="1000" b="1" dirty="0"/>
          </a:p>
        </p:txBody>
      </p:sp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408B2C1C-D7D7-446A-98F6-166CD79A2F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55276" y="10128930"/>
            <a:ext cx="672795" cy="67279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A43C604-575B-45A5-8FDE-8A17D6782C57}"/>
              </a:ext>
            </a:extLst>
          </p:cNvPr>
          <p:cNvSpPr txBox="1"/>
          <p:nvPr/>
        </p:nvSpPr>
        <p:spPr>
          <a:xfrm>
            <a:off x="12848811" y="9847897"/>
            <a:ext cx="12857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DOG COMPARATOR </a:t>
            </a:r>
            <a:endParaRPr lang="en-CA" sz="1000" b="1" dirty="0"/>
          </a:p>
        </p:txBody>
      </p:sp>
      <p:pic>
        <p:nvPicPr>
          <p:cNvPr id="11" name="Picture 10" descr="A picture containing person, dog, indoor&#10;&#10;Description automatically generated">
            <a:extLst>
              <a:ext uri="{FF2B5EF4-FFF2-40B4-BE49-F238E27FC236}">
                <a16:creationId xmlns:a16="http://schemas.microsoft.com/office/drawing/2014/main" id="{79614CE5-2C68-4ACD-9C32-3FB185D3BE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3470" y="11019664"/>
            <a:ext cx="810000" cy="810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57F3FE3-ADEB-4997-94AB-AA76C1C1BF71}"/>
              </a:ext>
            </a:extLst>
          </p:cNvPr>
          <p:cNvSpPr/>
          <p:nvPr/>
        </p:nvSpPr>
        <p:spPr>
          <a:xfrm>
            <a:off x="7255179" y="11064763"/>
            <a:ext cx="622744" cy="6725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0FC1426-C44B-46AD-927F-0E66CC504440}"/>
              </a:ext>
            </a:extLst>
          </p:cNvPr>
          <p:cNvCxnSpPr>
            <a:cxnSpLocks/>
          </p:cNvCxnSpPr>
          <p:nvPr/>
        </p:nvCxnSpPr>
        <p:spPr>
          <a:xfrm flipV="1">
            <a:off x="7255178" y="11504778"/>
            <a:ext cx="1089723" cy="227942"/>
          </a:xfrm>
          <a:prstGeom prst="line">
            <a:avLst/>
          </a:prstGeom>
          <a:ln w="9525">
            <a:solidFill>
              <a:srgbClr val="FF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00DE663-3608-435A-9C6C-9FFF1AFDC89D}"/>
              </a:ext>
            </a:extLst>
          </p:cNvPr>
          <p:cNvCxnSpPr>
            <a:cxnSpLocks/>
          </p:cNvCxnSpPr>
          <p:nvPr/>
        </p:nvCxnSpPr>
        <p:spPr>
          <a:xfrm flipV="1">
            <a:off x="7872456" y="11504778"/>
            <a:ext cx="1203245" cy="231589"/>
          </a:xfrm>
          <a:prstGeom prst="line">
            <a:avLst/>
          </a:prstGeom>
          <a:ln w="9525">
            <a:solidFill>
              <a:srgbClr val="FF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18E8004-9871-4289-947E-259D9BC45DF2}"/>
              </a:ext>
            </a:extLst>
          </p:cNvPr>
          <p:cNvCxnSpPr>
            <a:cxnSpLocks/>
          </p:cNvCxnSpPr>
          <p:nvPr/>
        </p:nvCxnSpPr>
        <p:spPr>
          <a:xfrm flipV="1">
            <a:off x="7865538" y="10736493"/>
            <a:ext cx="1176560" cy="328270"/>
          </a:xfrm>
          <a:prstGeom prst="line">
            <a:avLst/>
          </a:prstGeom>
          <a:ln w="9525">
            <a:solidFill>
              <a:srgbClr val="FF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2D591F2-6341-43C2-ADE2-A13B39A1F846}"/>
              </a:ext>
            </a:extLst>
          </p:cNvPr>
          <p:cNvCxnSpPr>
            <a:cxnSpLocks/>
          </p:cNvCxnSpPr>
          <p:nvPr/>
        </p:nvCxnSpPr>
        <p:spPr>
          <a:xfrm flipV="1">
            <a:off x="7255178" y="10707557"/>
            <a:ext cx="1089723" cy="367395"/>
          </a:xfrm>
          <a:prstGeom prst="line">
            <a:avLst/>
          </a:prstGeom>
          <a:ln w="9525">
            <a:solidFill>
              <a:srgbClr val="FF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480C413-3B8D-4D48-8B58-C3024258C3F4}"/>
              </a:ext>
            </a:extLst>
          </p:cNvPr>
          <p:cNvCxnSpPr>
            <a:cxnSpLocks/>
          </p:cNvCxnSpPr>
          <p:nvPr/>
        </p:nvCxnSpPr>
        <p:spPr>
          <a:xfrm>
            <a:off x="5107157" y="10813013"/>
            <a:ext cx="36000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A30D1FC6-4F06-482E-A5C4-8A3B73A29E52}"/>
              </a:ext>
            </a:extLst>
          </p:cNvPr>
          <p:cNvSpPr txBox="1"/>
          <p:nvPr/>
        </p:nvSpPr>
        <p:spPr>
          <a:xfrm>
            <a:off x="4913336" y="10162537"/>
            <a:ext cx="747643" cy="5539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/>
              <a:t>USER SUBMITS LOST DOG</a:t>
            </a:r>
            <a:endParaRPr lang="en-CA" sz="1000" b="1" dirty="0"/>
          </a:p>
        </p:txBody>
      </p:sp>
      <p:pic>
        <p:nvPicPr>
          <p:cNvPr id="20" name="Picture 19" descr="A picture containing person, dog, indoor&#10;&#10;Description automatically generated">
            <a:extLst>
              <a:ext uri="{FF2B5EF4-FFF2-40B4-BE49-F238E27FC236}">
                <a16:creationId xmlns:a16="http://schemas.microsoft.com/office/drawing/2014/main" id="{6F230C90-8A41-4999-96C8-6C37157B2C2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77" r="6337" b="14582"/>
          <a:stretch/>
        </p:blipFill>
        <p:spPr>
          <a:xfrm>
            <a:off x="9840634" y="10933292"/>
            <a:ext cx="561600" cy="600757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E5F190F-4240-435C-8CD4-FA483ED8AFC3}"/>
              </a:ext>
            </a:extLst>
          </p:cNvPr>
          <p:cNvCxnSpPr>
            <a:cxnSpLocks/>
          </p:cNvCxnSpPr>
          <p:nvPr/>
        </p:nvCxnSpPr>
        <p:spPr>
          <a:xfrm>
            <a:off x="10538080" y="11226478"/>
            <a:ext cx="336398" cy="0"/>
          </a:xfrm>
          <a:prstGeom prst="straightConnector1">
            <a:avLst/>
          </a:prstGeom>
          <a:ln w="9525">
            <a:prstDash val="dash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E0A023C9-6326-4A6E-BD70-1D569C9E3153}"/>
              </a:ext>
            </a:extLst>
          </p:cNvPr>
          <p:cNvSpPr txBox="1"/>
          <p:nvPr/>
        </p:nvSpPr>
        <p:spPr>
          <a:xfrm>
            <a:off x="10874478" y="11019664"/>
            <a:ext cx="10533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TOP BREED CLASSIFICATION</a:t>
            </a:r>
            <a:endParaRPr lang="en-CA" sz="1000" b="1" dirty="0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4AA76DCF-9579-4658-9236-7F44AFE3FF8E}"/>
              </a:ext>
            </a:extLst>
          </p:cNvPr>
          <p:cNvCxnSpPr>
            <a:cxnSpLocks/>
          </p:cNvCxnSpPr>
          <p:nvPr/>
        </p:nvCxnSpPr>
        <p:spPr>
          <a:xfrm>
            <a:off x="14648170" y="10799762"/>
            <a:ext cx="36000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4" name="Picture 43" descr="A picture containing person, dog, indoor&#10;&#10;Description automatically generated">
            <a:extLst>
              <a:ext uri="{FF2B5EF4-FFF2-40B4-BE49-F238E27FC236}">
                <a16:creationId xmlns:a16="http://schemas.microsoft.com/office/drawing/2014/main" id="{7E9A52C3-BB70-4779-AAD8-28CBA64102A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77" r="6337" b="14582"/>
          <a:stretch/>
        </p:blipFill>
        <p:spPr>
          <a:xfrm>
            <a:off x="12700756" y="11067417"/>
            <a:ext cx="561600" cy="600757"/>
          </a:xfrm>
          <a:prstGeom prst="rect">
            <a:avLst/>
          </a:prstGeom>
        </p:spPr>
      </p:pic>
      <p:pic>
        <p:nvPicPr>
          <p:cNvPr id="45" name="Picture 44" descr="Diagram&#10;&#10;Description automatically generated">
            <a:extLst>
              <a:ext uri="{FF2B5EF4-FFF2-40B4-BE49-F238E27FC236}">
                <a16:creationId xmlns:a16="http://schemas.microsoft.com/office/drawing/2014/main" id="{A7E8A4E2-7494-4DAA-A4C6-A8AB76D53CC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39" t="27775" r="78165" b="43662"/>
          <a:stretch/>
        </p:blipFill>
        <p:spPr>
          <a:xfrm>
            <a:off x="4307568" y="10378125"/>
            <a:ext cx="542574" cy="869775"/>
          </a:xfrm>
          <a:prstGeom prst="rect">
            <a:avLst/>
          </a:prstGeom>
          <a:ln>
            <a:noFill/>
          </a:ln>
        </p:spPr>
      </p:pic>
      <p:pic>
        <p:nvPicPr>
          <p:cNvPr id="46" name="Picture 45" descr="Diagram&#10;&#10;Description automatically generated">
            <a:extLst>
              <a:ext uri="{FF2B5EF4-FFF2-40B4-BE49-F238E27FC236}">
                <a16:creationId xmlns:a16="http://schemas.microsoft.com/office/drawing/2014/main" id="{01DDDAA6-EA6E-41CF-8124-891DD0A68E6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02" t="78457" r="53623" b="1815"/>
          <a:stretch/>
        </p:blipFill>
        <p:spPr>
          <a:xfrm>
            <a:off x="10489488" y="12147275"/>
            <a:ext cx="669235" cy="921026"/>
          </a:xfrm>
          <a:prstGeom prst="rect">
            <a:avLst/>
          </a:prstGeom>
          <a:ln>
            <a:noFill/>
          </a:ln>
        </p:spPr>
      </p:pic>
      <p:pic>
        <p:nvPicPr>
          <p:cNvPr id="47" name="Picture 46" descr="Diagram&#10;&#10;Description automatically generated">
            <a:extLst>
              <a:ext uri="{FF2B5EF4-FFF2-40B4-BE49-F238E27FC236}">
                <a16:creationId xmlns:a16="http://schemas.microsoft.com/office/drawing/2014/main" id="{159E4047-2C37-40CB-A4CD-3A70E8FD14F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853" t="79025" r="31326"/>
          <a:stretch/>
        </p:blipFill>
        <p:spPr>
          <a:xfrm>
            <a:off x="10468627" y="7839644"/>
            <a:ext cx="609600" cy="979252"/>
          </a:xfrm>
          <a:prstGeom prst="rect">
            <a:avLst/>
          </a:prstGeom>
          <a:ln>
            <a:noFill/>
          </a:ln>
        </p:spPr>
      </p:pic>
      <p:pic>
        <p:nvPicPr>
          <p:cNvPr id="54" name="Picture 53" descr="Diagram&#10;&#10;Description automatically generated">
            <a:extLst>
              <a:ext uri="{FF2B5EF4-FFF2-40B4-BE49-F238E27FC236}">
                <a16:creationId xmlns:a16="http://schemas.microsoft.com/office/drawing/2014/main" id="{8EBADFD0-422D-46FE-B85A-16A870D1D39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42" t="25246" r="44075" b="54515"/>
          <a:stretch/>
        </p:blipFill>
        <p:spPr>
          <a:xfrm>
            <a:off x="5700240" y="10327322"/>
            <a:ext cx="807496" cy="944880"/>
          </a:xfrm>
          <a:prstGeom prst="rect">
            <a:avLst/>
          </a:prstGeom>
          <a:ln>
            <a:noFill/>
          </a:ln>
        </p:spPr>
      </p:pic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834E42FF-0A95-4C9D-9059-6CE2DB15D4C6}"/>
              </a:ext>
            </a:extLst>
          </p:cNvPr>
          <p:cNvCxnSpPr>
            <a:cxnSpLocks/>
          </p:cNvCxnSpPr>
          <p:nvPr/>
        </p:nvCxnSpPr>
        <p:spPr>
          <a:xfrm flipV="1">
            <a:off x="5090347" y="5266172"/>
            <a:ext cx="0" cy="90000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253C06ED-CB0F-47C8-AD13-C1D5025B820C}"/>
              </a:ext>
            </a:extLst>
          </p:cNvPr>
          <p:cNvCxnSpPr>
            <a:cxnSpLocks/>
          </p:cNvCxnSpPr>
          <p:nvPr/>
        </p:nvCxnSpPr>
        <p:spPr>
          <a:xfrm>
            <a:off x="11270710" y="8775183"/>
            <a:ext cx="2240728" cy="75095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81A69556-8B4F-48BC-92BD-3D64D9729D76}"/>
              </a:ext>
            </a:extLst>
          </p:cNvPr>
          <p:cNvCxnSpPr>
            <a:cxnSpLocks/>
          </p:cNvCxnSpPr>
          <p:nvPr/>
        </p:nvCxnSpPr>
        <p:spPr>
          <a:xfrm>
            <a:off x="3773020" y="6464377"/>
            <a:ext cx="0" cy="90000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0BE451C9-78E6-4E8F-BAA8-D8ACB8895412}"/>
              </a:ext>
            </a:extLst>
          </p:cNvPr>
          <p:cNvCxnSpPr>
            <a:cxnSpLocks/>
            <a:endCxn id="46" idx="1"/>
          </p:cNvCxnSpPr>
          <p:nvPr/>
        </p:nvCxnSpPr>
        <p:spPr>
          <a:xfrm>
            <a:off x="8018931" y="12073386"/>
            <a:ext cx="2470557" cy="53440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7" name="TextBox 106">
            <a:extLst>
              <a:ext uri="{FF2B5EF4-FFF2-40B4-BE49-F238E27FC236}">
                <a16:creationId xmlns:a16="http://schemas.microsoft.com/office/drawing/2014/main" id="{F7D24578-F798-443E-A00D-94A043EAD125}"/>
              </a:ext>
            </a:extLst>
          </p:cNvPr>
          <p:cNvSpPr txBox="1"/>
          <p:nvPr/>
        </p:nvSpPr>
        <p:spPr>
          <a:xfrm>
            <a:off x="8843766" y="12185316"/>
            <a:ext cx="1277668" cy="4001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/>
              <a:t>SAVE ORIGINAL UNCROPPED IMAGE</a:t>
            </a:r>
            <a:endParaRPr lang="en-CA" sz="1000" b="1" dirty="0"/>
          </a:p>
        </p:txBody>
      </p: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83C93A9E-3DCE-46A3-9949-1BE1FB81A52B}"/>
              </a:ext>
            </a:extLst>
          </p:cNvPr>
          <p:cNvCxnSpPr>
            <a:cxnSpLocks/>
          </p:cNvCxnSpPr>
          <p:nvPr/>
        </p:nvCxnSpPr>
        <p:spPr>
          <a:xfrm>
            <a:off x="6667571" y="10813013"/>
            <a:ext cx="36000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5A8441A9-6A4C-4D59-B4A5-412E65A9314F}"/>
              </a:ext>
            </a:extLst>
          </p:cNvPr>
          <p:cNvCxnSpPr>
            <a:cxnSpLocks/>
          </p:cNvCxnSpPr>
          <p:nvPr/>
        </p:nvCxnSpPr>
        <p:spPr>
          <a:xfrm>
            <a:off x="9274163" y="10801725"/>
            <a:ext cx="36000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1" name="Rectangle: Rounded Corners 120">
            <a:extLst>
              <a:ext uri="{FF2B5EF4-FFF2-40B4-BE49-F238E27FC236}">
                <a16:creationId xmlns:a16="http://schemas.microsoft.com/office/drawing/2014/main" id="{76C2E7B0-8951-404D-B663-AA73B7042728}"/>
              </a:ext>
            </a:extLst>
          </p:cNvPr>
          <p:cNvSpPr/>
          <p:nvPr/>
        </p:nvSpPr>
        <p:spPr>
          <a:xfrm>
            <a:off x="7027571" y="9723670"/>
            <a:ext cx="2160000" cy="2160000"/>
          </a:xfrm>
          <a:prstGeom prst="roundRect">
            <a:avLst>
              <a:gd name="adj" fmla="val 7861"/>
            </a:avLst>
          </a:prstGeom>
          <a:noFill/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2" name="Rectangle: Rounded Corners 121">
            <a:extLst>
              <a:ext uri="{FF2B5EF4-FFF2-40B4-BE49-F238E27FC236}">
                <a16:creationId xmlns:a16="http://schemas.microsoft.com/office/drawing/2014/main" id="{07275533-E57D-4F9D-AE2C-717C69B9396E}"/>
              </a:ext>
            </a:extLst>
          </p:cNvPr>
          <p:cNvSpPr/>
          <p:nvPr/>
        </p:nvSpPr>
        <p:spPr>
          <a:xfrm>
            <a:off x="9719762" y="9719762"/>
            <a:ext cx="2160000" cy="2160000"/>
          </a:xfrm>
          <a:prstGeom prst="roundRect">
            <a:avLst>
              <a:gd name="adj" fmla="val 7861"/>
            </a:avLst>
          </a:prstGeom>
          <a:noFill/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FD035509-3E70-48C3-9017-544BEE7B122D}"/>
              </a:ext>
            </a:extLst>
          </p:cNvPr>
          <p:cNvCxnSpPr>
            <a:cxnSpLocks/>
          </p:cNvCxnSpPr>
          <p:nvPr/>
        </p:nvCxnSpPr>
        <p:spPr>
          <a:xfrm flipV="1">
            <a:off x="14365259" y="6014377"/>
            <a:ext cx="0" cy="90000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2483ED9B-E46C-44C4-A1CF-E2514F668288}"/>
              </a:ext>
            </a:extLst>
          </p:cNvPr>
          <p:cNvCxnSpPr>
            <a:cxnSpLocks/>
          </p:cNvCxnSpPr>
          <p:nvPr/>
        </p:nvCxnSpPr>
        <p:spPr>
          <a:xfrm flipV="1">
            <a:off x="10799762" y="8793509"/>
            <a:ext cx="0" cy="72872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6" name="TextBox 125">
            <a:extLst>
              <a:ext uri="{FF2B5EF4-FFF2-40B4-BE49-F238E27FC236}">
                <a16:creationId xmlns:a16="http://schemas.microsoft.com/office/drawing/2014/main" id="{22F670E5-51B6-4B13-91AA-E60E8196E478}"/>
              </a:ext>
            </a:extLst>
          </p:cNvPr>
          <p:cNvSpPr txBox="1"/>
          <p:nvPr/>
        </p:nvSpPr>
        <p:spPr>
          <a:xfrm>
            <a:off x="10319784" y="9092183"/>
            <a:ext cx="941896" cy="24622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/>
              <a:t>RECORD TOP </a:t>
            </a:r>
            <a:endParaRPr lang="en-CA" sz="1000" b="1" dirty="0"/>
          </a:p>
        </p:txBody>
      </p:sp>
      <p:sp>
        <p:nvSpPr>
          <p:cNvPr id="127" name="Rectangle: Rounded Corners 126">
            <a:extLst>
              <a:ext uri="{FF2B5EF4-FFF2-40B4-BE49-F238E27FC236}">
                <a16:creationId xmlns:a16="http://schemas.microsoft.com/office/drawing/2014/main" id="{CB8189A3-B2F9-4490-A5E7-4150560AC683}"/>
              </a:ext>
            </a:extLst>
          </p:cNvPr>
          <p:cNvSpPr/>
          <p:nvPr/>
        </p:nvSpPr>
        <p:spPr>
          <a:xfrm>
            <a:off x="12416240" y="9714439"/>
            <a:ext cx="2160000" cy="2160000"/>
          </a:xfrm>
          <a:prstGeom prst="roundRect">
            <a:avLst>
              <a:gd name="adj" fmla="val 7861"/>
            </a:avLst>
          </a:prstGeom>
          <a:noFill/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6AC2BB6E-4268-4058-B4D2-7B7440E7F88C}"/>
              </a:ext>
            </a:extLst>
          </p:cNvPr>
          <p:cNvCxnSpPr>
            <a:cxnSpLocks/>
          </p:cNvCxnSpPr>
          <p:nvPr/>
        </p:nvCxnSpPr>
        <p:spPr>
          <a:xfrm flipV="1">
            <a:off x="12008186" y="10801725"/>
            <a:ext cx="360000" cy="354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9" name="Picture 128" descr="A dog in a car&#10;&#10;Description automatically generated with medium confidence">
            <a:extLst>
              <a:ext uri="{FF2B5EF4-FFF2-40B4-BE49-F238E27FC236}">
                <a16:creationId xmlns:a16="http://schemas.microsoft.com/office/drawing/2014/main" id="{1D1A9FD5-8E41-449E-A0CE-206BB0407BF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56" t="16011" r="14853" b="23539"/>
          <a:stretch/>
        </p:blipFill>
        <p:spPr>
          <a:xfrm>
            <a:off x="13825939" y="11089271"/>
            <a:ext cx="561600" cy="578903"/>
          </a:xfrm>
          <a:prstGeom prst="rect">
            <a:avLst/>
          </a:prstGeom>
        </p:spPr>
      </p:pic>
      <p:sp>
        <p:nvSpPr>
          <p:cNvPr id="130" name="Equals 129">
            <a:extLst>
              <a:ext uri="{FF2B5EF4-FFF2-40B4-BE49-F238E27FC236}">
                <a16:creationId xmlns:a16="http://schemas.microsoft.com/office/drawing/2014/main" id="{156728B5-72A4-45DC-BE8C-616F072FBDCA}"/>
              </a:ext>
            </a:extLst>
          </p:cNvPr>
          <p:cNvSpPr/>
          <p:nvPr/>
        </p:nvSpPr>
        <p:spPr>
          <a:xfrm>
            <a:off x="13389259" y="11300580"/>
            <a:ext cx="409575" cy="300379"/>
          </a:xfrm>
          <a:prstGeom prst="mathEqual">
            <a:avLst/>
          </a:prstGeom>
          <a:solidFill>
            <a:schemeClr val="tx1"/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C785D0F4-F530-4040-8A87-9F60B6CCF049}"/>
              </a:ext>
            </a:extLst>
          </p:cNvPr>
          <p:cNvSpPr txBox="1"/>
          <p:nvPr/>
        </p:nvSpPr>
        <p:spPr>
          <a:xfrm>
            <a:off x="13311642" y="10866222"/>
            <a:ext cx="46500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000" b="1" dirty="0"/>
              <a:t>?</a:t>
            </a:r>
          </a:p>
        </p:txBody>
      </p: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FEC40953-EE5E-4AD3-B0DC-8A4BC196F5DF}"/>
              </a:ext>
            </a:extLst>
          </p:cNvPr>
          <p:cNvCxnSpPr>
            <a:cxnSpLocks/>
          </p:cNvCxnSpPr>
          <p:nvPr/>
        </p:nvCxnSpPr>
        <p:spPr>
          <a:xfrm flipV="1">
            <a:off x="8107571" y="8783039"/>
            <a:ext cx="2218988" cy="74309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CB70C1F5-301F-4CC0-A1A7-2FAD9C5AD9A2}"/>
              </a:ext>
            </a:extLst>
          </p:cNvPr>
          <p:cNvCxnSpPr>
            <a:cxnSpLocks/>
          </p:cNvCxnSpPr>
          <p:nvPr/>
        </p:nvCxnSpPr>
        <p:spPr>
          <a:xfrm>
            <a:off x="16440802" y="6259600"/>
            <a:ext cx="0" cy="90000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5326F71B-7639-455B-954A-78A60EACE435}"/>
              </a:ext>
            </a:extLst>
          </p:cNvPr>
          <p:cNvSpPr txBox="1"/>
          <p:nvPr/>
        </p:nvSpPr>
        <p:spPr>
          <a:xfrm>
            <a:off x="8275447" y="8744355"/>
            <a:ext cx="1543439" cy="70788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/>
              <a:t>DOG DATA RECORDED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b="1" dirty="0"/>
              <a:t>Contact Information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b="1" dirty="0"/>
              <a:t>Bounding Box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b="1" dirty="0"/>
              <a:t>Location</a:t>
            </a:r>
            <a:endParaRPr lang="en-CA" sz="1000" b="1" dirty="0"/>
          </a:p>
        </p:txBody>
      </p:sp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6FE489A0-50DC-4F0A-A0C4-F0A7697235F8}"/>
              </a:ext>
            </a:extLst>
          </p:cNvPr>
          <p:cNvCxnSpPr>
            <a:cxnSpLocks/>
          </p:cNvCxnSpPr>
          <p:nvPr/>
        </p:nvCxnSpPr>
        <p:spPr>
          <a:xfrm flipV="1">
            <a:off x="18031477" y="7159600"/>
            <a:ext cx="0" cy="90000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0" name="TextBox 139">
            <a:extLst>
              <a:ext uri="{FF2B5EF4-FFF2-40B4-BE49-F238E27FC236}">
                <a16:creationId xmlns:a16="http://schemas.microsoft.com/office/drawing/2014/main" id="{CED0FA4A-8A9C-4FAB-BED1-4430349809FA}"/>
              </a:ext>
            </a:extLst>
          </p:cNvPr>
          <p:cNvSpPr txBox="1"/>
          <p:nvPr/>
        </p:nvSpPr>
        <p:spPr>
          <a:xfrm>
            <a:off x="11717536" y="8724609"/>
            <a:ext cx="1218075" cy="70788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en-CA" sz="1000" b="1" dirty="0"/>
              <a:t>QUERY ENCODINGS OF FOUND DOGS BY LOCATION &amp; BREED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9D8AC211-42C4-46D6-BCF3-A7384F97AF4A}"/>
              </a:ext>
            </a:extLst>
          </p:cNvPr>
          <p:cNvSpPr txBox="1"/>
          <p:nvPr/>
        </p:nvSpPr>
        <p:spPr>
          <a:xfrm>
            <a:off x="15134080" y="10598886"/>
            <a:ext cx="941896" cy="4001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en-CA" sz="1000" b="1" dirty="0"/>
              <a:t>RETURN TOP N RESULTS</a:t>
            </a:r>
          </a:p>
        </p:txBody>
      </p: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574879BD-A6F5-43FA-ADE1-260FC829C42C}"/>
              </a:ext>
            </a:extLst>
          </p:cNvPr>
          <p:cNvCxnSpPr>
            <a:cxnSpLocks/>
          </p:cNvCxnSpPr>
          <p:nvPr/>
        </p:nvCxnSpPr>
        <p:spPr>
          <a:xfrm flipH="1">
            <a:off x="15632133" y="11063476"/>
            <a:ext cx="10950" cy="200482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7" name="Straight Arrow Connector 156">
            <a:extLst>
              <a:ext uri="{FF2B5EF4-FFF2-40B4-BE49-F238E27FC236}">
                <a16:creationId xmlns:a16="http://schemas.microsoft.com/office/drawing/2014/main" id="{AAC38B34-5F90-4E34-AE09-06B9B29759A3}"/>
              </a:ext>
            </a:extLst>
          </p:cNvPr>
          <p:cNvCxnSpPr>
            <a:cxnSpLocks/>
          </p:cNvCxnSpPr>
          <p:nvPr/>
        </p:nvCxnSpPr>
        <p:spPr>
          <a:xfrm flipH="1">
            <a:off x="4705350" y="13132781"/>
            <a:ext cx="10829925" cy="3244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1" name="Straight Arrow Connector 160">
            <a:extLst>
              <a:ext uri="{FF2B5EF4-FFF2-40B4-BE49-F238E27FC236}">
                <a16:creationId xmlns:a16="http://schemas.microsoft.com/office/drawing/2014/main" id="{35D194E7-E246-4F6C-8C99-3436CF216BE9}"/>
              </a:ext>
            </a:extLst>
          </p:cNvPr>
          <p:cNvCxnSpPr>
            <a:cxnSpLocks/>
          </p:cNvCxnSpPr>
          <p:nvPr/>
        </p:nvCxnSpPr>
        <p:spPr>
          <a:xfrm flipV="1">
            <a:off x="4583739" y="11244403"/>
            <a:ext cx="0" cy="182389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A315AB43-AD06-4F6A-A1A7-743EE88D8FDC}"/>
              </a:ext>
            </a:extLst>
          </p:cNvPr>
          <p:cNvSpPr/>
          <p:nvPr/>
        </p:nvSpPr>
        <p:spPr>
          <a:xfrm>
            <a:off x="6579662" y="9522231"/>
            <a:ext cx="8488888" cy="2555063"/>
          </a:xfrm>
          <a:prstGeom prst="roundRect">
            <a:avLst>
              <a:gd name="adj" fmla="val 3867"/>
            </a:avLst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57341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10" grpId="0"/>
      <p:bldP spid="12" grpId="0" animBg="1"/>
      <p:bldP spid="18" grpId="0" animBg="1"/>
      <p:bldP spid="22" grpId="0"/>
      <p:bldP spid="107" grpId="0" animBg="1"/>
      <p:bldP spid="126" grpId="0" animBg="1"/>
      <p:bldP spid="84" grpId="0" animBg="1"/>
      <p:bldP spid="140" grpId="0" animBg="1"/>
      <p:bldP spid="14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4F51872D-DADA-4821-80CD-9E1A0C8D5AA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02" t="78457" r="53623" b="1815"/>
          <a:stretch/>
        </p:blipFill>
        <p:spPr>
          <a:xfrm>
            <a:off x="7287938" y="11783737"/>
            <a:ext cx="669235" cy="92102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D13D1657-2375-4E6F-A272-2C1A2305275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853" t="79025" r="31326"/>
          <a:stretch/>
        </p:blipFill>
        <p:spPr>
          <a:xfrm>
            <a:off x="9143241" y="11624710"/>
            <a:ext cx="609600" cy="97925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3A05CA01-7FE8-4E67-AFF3-6D5FE8EEF2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42" t="25246" r="43910" b="54515"/>
          <a:stretch/>
        </p:blipFill>
        <p:spPr>
          <a:xfrm>
            <a:off x="3909060" y="1485901"/>
            <a:ext cx="815340" cy="94488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900446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hart, scatter chart&#10;&#10;Description automatically generated">
            <a:extLst>
              <a:ext uri="{FF2B5EF4-FFF2-40B4-BE49-F238E27FC236}">
                <a16:creationId xmlns:a16="http://schemas.microsoft.com/office/drawing/2014/main" id="{9E1882A1-7C7A-4BAE-9BAB-6CDEE6BF4E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0093" y="6418047"/>
            <a:ext cx="4391638" cy="3086531"/>
          </a:xfrm>
          <a:prstGeom prst="rect">
            <a:avLst/>
          </a:prstGeom>
        </p:spPr>
      </p:pic>
      <p:pic>
        <p:nvPicPr>
          <p:cNvPr id="13" name="Picture 12" descr="Chart, scatter chart&#10;&#10;Description automatically generated">
            <a:extLst>
              <a:ext uri="{FF2B5EF4-FFF2-40B4-BE49-F238E27FC236}">
                <a16:creationId xmlns:a16="http://schemas.microsoft.com/office/drawing/2014/main" id="{DF93D093-78E8-4295-9342-D91C0AFED1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5213" y="6465679"/>
            <a:ext cx="4467849" cy="3038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9838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30383DB7-78C6-49CC-B7AB-B25051EE15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5228" y="3804427"/>
            <a:ext cx="672795" cy="67279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35670A8-04AB-42F4-AE35-A7362E3A7BD2}"/>
              </a:ext>
            </a:extLst>
          </p:cNvPr>
          <p:cNvSpPr txBox="1"/>
          <p:nvPr/>
        </p:nvSpPr>
        <p:spPr>
          <a:xfrm>
            <a:off x="7372350" y="3558204"/>
            <a:ext cx="10985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DOG EXTRACTOR</a:t>
            </a:r>
            <a:endParaRPr lang="en-CA" sz="1000" b="1" dirty="0"/>
          </a:p>
        </p:txBody>
      </p: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C8CBD032-8242-4415-9B9F-2E92582E18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4955" y="3814544"/>
            <a:ext cx="672795" cy="672795"/>
          </a:xfrm>
          <a:prstGeom prst="rect">
            <a:avLst/>
          </a:prstGeom>
        </p:spPr>
      </p:pic>
      <p:pic>
        <p:nvPicPr>
          <p:cNvPr id="7" name="Picture 6" descr="A picture containing person, dog, indoor&#10;&#10;Description automatically generated">
            <a:extLst>
              <a:ext uri="{FF2B5EF4-FFF2-40B4-BE49-F238E27FC236}">
                <a16:creationId xmlns:a16="http://schemas.microsoft.com/office/drawing/2014/main" id="{991596F9-45E3-41AB-8C11-5F2D59DEC41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77" r="6337" b="14582"/>
          <a:stretch/>
        </p:blipFill>
        <p:spPr>
          <a:xfrm>
            <a:off x="8470900" y="4487339"/>
            <a:ext cx="730250" cy="78116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6682EED-A392-4FDC-9D28-645A0D0940FF}"/>
              </a:ext>
            </a:extLst>
          </p:cNvPr>
          <p:cNvSpPr txBox="1"/>
          <p:nvPr/>
        </p:nvSpPr>
        <p:spPr>
          <a:xfrm>
            <a:off x="10322077" y="3568322"/>
            <a:ext cx="10985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DOG CLASSIFIER</a:t>
            </a:r>
            <a:endParaRPr lang="en-CA" sz="1000" b="1" dirty="0"/>
          </a:p>
        </p:txBody>
      </p:sp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CD801C8C-D7FD-4745-872F-0F15B4D00A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8002" y="3839367"/>
            <a:ext cx="672795" cy="67279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5C470C2-1CB0-4FBB-A728-42FC21F67AB7}"/>
              </a:ext>
            </a:extLst>
          </p:cNvPr>
          <p:cNvSpPr txBox="1"/>
          <p:nvPr/>
        </p:nvSpPr>
        <p:spPr>
          <a:xfrm>
            <a:off x="12551537" y="3593146"/>
            <a:ext cx="12857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DOG COMPARATOR </a:t>
            </a:r>
            <a:endParaRPr lang="en-CA" sz="1000" b="1" dirty="0"/>
          </a:p>
        </p:txBody>
      </p:sp>
      <p:pic>
        <p:nvPicPr>
          <p:cNvPr id="11" name="Picture 10" descr="A picture containing person, dog, indoor&#10;&#10;Description automatically generated">
            <a:extLst>
              <a:ext uri="{FF2B5EF4-FFF2-40B4-BE49-F238E27FC236}">
                <a16:creationId xmlns:a16="http://schemas.microsoft.com/office/drawing/2014/main" id="{9F3D6EE4-70F5-4C26-95CB-B848B5BCCE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2293" y="4833356"/>
            <a:ext cx="901700" cy="9017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5EB7B9C-2B89-4882-B9D3-77F949E02062}"/>
              </a:ext>
            </a:extLst>
          </p:cNvPr>
          <p:cNvSpPr/>
          <p:nvPr/>
        </p:nvSpPr>
        <p:spPr>
          <a:xfrm>
            <a:off x="6870243" y="4881094"/>
            <a:ext cx="724205" cy="7175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D4DFF28-1418-4BDF-BEB2-5F7EBCE38E88}"/>
              </a:ext>
            </a:extLst>
          </p:cNvPr>
          <p:cNvCxnSpPr>
            <a:cxnSpLocks/>
          </p:cNvCxnSpPr>
          <p:nvPr/>
        </p:nvCxnSpPr>
        <p:spPr>
          <a:xfrm flipV="1">
            <a:off x="6870243" y="4544544"/>
            <a:ext cx="1609877" cy="336550"/>
          </a:xfrm>
          <a:prstGeom prst="line">
            <a:avLst/>
          </a:prstGeom>
          <a:ln w="9525">
            <a:solidFill>
              <a:srgbClr val="FF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2BFF6B2-3248-4B81-9ED4-0BD65B85221F}"/>
              </a:ext>
            </a:extLst>
          </p:cNvPr>
          <p:cNvCxnSpPr>
            <a:cxnSpLocks/>
          </p:cNvCxnSpPr>
          <p:nvPr/>
        </p:nvCxnSpPr>
        <p:spPr>
          <a:xfrm flipV="1">
            <a:off x="7607300" y="4541372"/>
            <a:ext cx="1609877" cy="336550"/>
          </a:xfrm>
          <a:prstGeom prst="line">
            <a:avLst/>
          </a:prstGeom>
          <a:ln w="9525">
            <a:solidFill>
              <a:srgbClr val="FF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4E9DF9A-DD69-4E78-994F-7DE7F85B76CF}"/>
              </a:ext>
            </a:extLst>
          </p:cNvPr>
          <p:cNvCxnSpPr>
            <a:cxnSpLocks/>
          </p:cNvCxnSpPr>
          <p:nvPr/>
        </p:nvCxnSpPr>
        <p:spPr>
          <a:xfrm flipV="1">
            <a:off x="6873418" y="5261984"/>
            <a:ext cx="1609877" cy="336550"/>
          </a:xfrm>
          <a:prstGeom prst="line">
            <a:avLst/>
          </a:prstGeom>
          <a:ln w="9525">
            <a:solidFill>
              <a:srgbClr val="FF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6ACFB55-7DF8-4524-8650-6DF328561F36}"/>
              </a:ext>
            </a:extLst>
          </p:cNvPr>
          <p:cNvCxnSpPr>
            <a:cxnSpLocks/>
          </p:cNvCxnSpPr>
          <p:nvPr/>
        </p:nvCxnSpPr>
        <p:spPr>
          <a:xfrm flipV="1">
            <a:off x="7594448" y="5252511"/>
            <a:ext cx="1609877" cy="336550"/>
          </a:xfrm>
          <a:prstGeom prst="line">
            <a:avLst/>
          </a:prstGeom>
          <a:ln w="9525">
            <a:solidFill>
              <a:srgbClr val="FF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E35B2BE-164F-4D75-BE03-C993F2013838}"/>
              </a:ext>
            </a:extLst>
          </p:cNvPr>
          <p:cNvCxnSpPr>
            <a:cxnSpLocks/>
          </p:cNvCxnSpPr>
          <p:nvPr/>
        </p:nvCxnSpPr>
        <p:spPr>
          <a:xfrm>
            <a:off x="5815838" y="5290965"/>
            <a:ext cx="851662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5D898F38-6EEF-4D91-9C28-61F630B61D0C}"/>
              </a:ext>
            </a:extLst>
          </p:cNvPr>
          <p:cNvSpPr txBox="1"/>
          <p:nvPr/>
        </p:nvSpPr>
        <p:spPr>
          <a:xfrm>
            <a:off x="5825280" y="5044744"/>
            <a:ext cx="75573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LOST DOG</a:t>
            </a:r>
            <a:endParaRPr lang="en-CA" sz="1000" b="1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A9CBC0A-7328-421F-9155-ABC41F3F12B2}"/>
              </a:ext>
            </a:extLst>
          </p:cNvPr>
          <p:cNvCxnSpPr>
            <a:cxnSpLocks/>
          </p:cNvCxnSpPr>
          <p:nvPr/>
        </p:nvCxnSpPr>
        <p:spPr>
          <a:xfrm>
            <a:off x="9321327" y="5272625"/>
            <a:ext cx="724373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0" name="Picture 19" descr="A picture containing person, dog, indoor&#10;&#10;Description automatically generated">
            <a:extLst>
              <a:ext uri="{FF2B5EF4-FFF2-40B4-BE49-F238E27FC236}">
                <a16:creationId xmlns:a16="http://schemas.microsoft.com/office/drawing/2014/main" id="{74DE2575-0220-464A-8172-EF83D9351A8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77" r="6337" b="14582"/>
          <a:stretch/>
        </p:blipFill>
        <p:spPr>
          <a:xfrm>
            <a:off x="10173906" y="4997777"/>
            <a:ext cx="561600" cy="600757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60AF9FC-3B1B-4D9D-A2ED-FD1EE5C78FE9}"/>
              </a:ext>
            </a:extLst>
          </p:cNvPr>
          <p:cNvCxnSpPr/>
          <p:nvPr/>
        </p:nvCxnSpPr>
        <p:spPr>
          <a:xfrm>
            <a:off x="10871352" y="5290965"/>
            <a:ext cx="336398" cy="0"/>
          </a:xfrm>
          <a:prstGeom prst="straightConnector1">
            <a:avLst/>
          </a:prstGeom>
          <a:ln w="9525">
            <a:prstDash val="dash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D0AAB163-7A1F-4A3F-BCCB-8179384B95B3}"/>
              </a:ext>
            </a:extLst>
          </p:cNvPr>
          <p:cNvSpPr txBox="1"/>
          <p:nvPr/>
        </p:nvSpPr>
        <p:spPr>
          <a:xfrm>
            <a:off x="11207750" y="5084151"/>
            <a:ext cx="10533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TOP K BREEDS CLASSIFICATION</a:t>
            </a:r>
            <a:endParaRPr lang="en-CA" sz="1000" b="1" dirty="0"/>
          </a:p>
        </p:txBody>
      </p:sp>
      <p:pic>
        <p:nvPicPr>
          <p:cNvPr id="23" name="Picture 22" descr="A dog in a car&#10;&#10;Description automatically generated with medium confidence">
            <a:extLst>
              <a:ext uri="{FF2B5EF4-FFF2-40B4-BE49-F238E27FC236}">
                <a16:creationId xmlns:a16="http://schemas.microsoft.com/office/drawing/2014/main" id="{FC03626F-5799-45FC-8844-E93ED4DB12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3354" y="6895107"/>
            <a:ext cx="698416" cy="931222"/>
          </a:xfrm>
          <a:prstGeom prst="rect">
            <a:avLst/>
          </a:prstGeom>
        </p:spPr>
      </p:pic>
      <p:pic>
        <p:nvPicPr>
          <p:cNvPr id="24" name="Picture 23" descr="A dog in a car&#10;&#10;Description automatically generated with medium confidence">
            <a:extLst>
              <a:ext uri="{FF2B5EF4-FFF2-40B4-BE49-F238E27FC236}">
                <a16:creationId xmlns:a16="http://schemas.microsoft.com/office/drawing/2014/main" id="{040E2C34-5163-40B8-9668-369A72DE2F9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56" t="16011" r="14853" b="23539"/>
          <a:stretch/>
        </p:blipFill>
        <p:spPr>
          <a:xfrm>
            <a:off x="8455484" y="6722765"/>
            <a:ext cx="546100" cy="562925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D37C441D-14A3-4436-A73B-8E6C50433DF5}"/>
              </a:ext>
            </a:extLst>
          </p:cNvPr>
          <p:cNvSpPr/>
          <p:nvPr/>
        </p:nvSpPr>
        <p:spPr>
          <a:xfrm>
            <a:off x="6895534" y="7055821"/>
            <a:ext cx="504707" cy="52995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814E076-2E07-4B57-AE9B-440E760EE437}"/>
              </a:ext>
            </a:extLst>
          </p:cNvPr>
          <p:cNvCxnSpPr>
            <a:cxnSpLocks/>
          </p:cNvCxnSpPr>
          <p:nvPr/>
        </p:nvCxnSpPr>
        <p:spPr>
          <a:xfrm flipV="1">
            <a:off x="6918112" y="6723559"/>
            <a:ext cx="1609877" cy="336550"/>
          </a:xfrm>
          <a:prstGeom prst="line">
            <a:avLst/>
          </a:prstGeom>
          <a:ln w="9525">
            <a:solidFill>
              <a:srgbClr val="FF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75F8B499-30B7-4BEC-98D5-AC85A2FAF198}"/>
              </a:ext>
            </a:extLst>
          </p:cNvPr>
          <p:cNvCxnSpPr>
            <a:cxnSpLocks/>
          </p:cNvCxnSpPr>
          <p:nvPr/>
        </p:nvCxnSpPr>
        <p:spPr>
          <a:xfrm flipV="1">
            <a:off x="6900559" y="7246321"/>
            <a:ext cx="1609877" cy="336550"/>
          </a:xfrm>
          <a:prstGeom prst="line">
            <a:avLst/>
          </a:prstGeom>
          <a:ln w="9525">
            <a:solidFill>
              <a:srgbClr val="FF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02657D3-3E05-4DC8-B6CC-D47961558578}"/>
              </a:ext>
            </a:extLst>
          </p:cNvPr>
          <p:cNvCxnSpPr>
            <a:cxnSpLocks/>
          </p:cNvCxnSpPr>
          <p:nvPr/>
        </p:nvCxnSpPr>
        <p:spPr>
          <a:xfrm flipV="1">
            <a:off x="7399464" y="6729575"/>
            <a:ext cx="1609877" cy="336550"/>
          </a:xfrm>
          <a:prstGeom prst="line">
            <a:avLst/>
          </a:prstGeom>
          <a:ln w="9525">
            <a:solidFill>
              <a:srgbClr val="FF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988D4D34-3091-4AD7-957C-86660CF24B36}"/>
              </a:ext>
            </a:extLst>
          </p:cNvPr>
          <p:cNvCxnSpPr>
            <a:cxnSpLocks/>
          </p:cNvCxnSpPr>
          <p:nvPr/>
        </p:nvCxnSpPr>
        <p:spPr>
          <a:xfrm flipV="1">
            <a:off x="7399463" y="7246321"/>
            <a:ext cx="1609877" cy="336550"/>
          </a:xfrm>
          <a:prstGeom prst="line">
            <a:avLst/>
          </a:prstGeom>
          <a:ln w="9525">
            <a:solidFill>
              <a:srgbClr val="FF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 descr="Diagram&#10;&#10;Description automatically generated">
            <a:extLst>
              <a:ext uri="{FF2B5EF4-FFF2-40B4-BE49-F238E27FC236}">
                <a16:creationId xmlns:a16="http://schemas.microsoft.com/office/drawing/2014/main" id="{DA838033-0723-45E8-B704-51415652199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39" t="27775" r="78165" b="43662"/>
          <a:stretch/>
        </p:blipFill>
        <p:spPr>
          <a:xfrm>
            <a:off x="4838853" y="6644453"/>
            <a:ext cx="831850" cy="1333499"/>
          </a:xfrm>
          <a:prstGeom prst="rect">
            <a:avLst/>
          </a:prstGeom>
          <a:ln>
            <a:noFill/>
          </a:ln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6BD9B232-EEEC-4B7A-9160-D8C91D029838}"/>
              </a:ext>
            </a:extLst>
          </p:cNvPr>
          <p:cNvCxnSpPr>
            <a:cxnSpLocks/>
          </p:cNvCxnSpPr>
          <p:nvPr/>
        </p:nvCxnSpPr>
        <p:spPr>
          <a:xfrm>
            <a:off x="5832205" y="7282329"/>
            <a:ext cx="851662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2BE26226-3752-4341-A56D-279D2A244820}"/>
              </a:ext>
            </a:extLst>
          </p:cNvPr>
          <p:cNvSpPr txBox="1"/>
          <p:nvPr/>
        </p:nvSpPr>
        <p:spPr>
          <a:xfrm>
            <a:off x="5726224" y="7029452"/>
            <a:ext cx="8516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FOUND DOG</a:t>
            </a:r>
            <a:endParaRPr lang="en-CA" sz="1000" b="1" dirty="0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F19F121-27AA-43F6-8E94-B7AE4EAB7BB8}"/>
              </a:ext>
            </a:extLst>
          </p:cNvPr>
          <p:cNvCxnSpPr>
            <a:cxnSpLocks/>
          </p:cNvCxnSpPr>
          <p:nvPr/>
        </p:nvCxnSpPr>
        <p:spPr>
          <a:xfrm>
            <a:off x="9376217" y="7270748"/>
            <a:ext cx="724373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90397E0-299E-4BCA-A96F-0E9FEE405497}"/>
              </a:ext>
            </a:extLst>
          </p:cNvPr>
          <p:cNvCxnSpPr/>
          <p:nvPr/>
        </p:nvCxnSpPr>
        <p:spPr>
          <a:xfrm>
            <a:off x="10926242" y="7289088"/>
            <a:ext cx="336398" cy="0"/>
          </a:xfrm>
          <a:prstGeom prst="straightConnector1">
            <a:avLst/>
          </a:prstGeom>
          <a:ln w="9525">
            <a:prstDash val="dash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770D7D42-9041-4023-92B0-624CB7E9CA3C}"/>
              </a:ext>
            </a:extLst>
          </p:cNvPr>
          <p:cNvSpPr txBox="1"/>
          <p:nvPr/>
        </p:nvSpPr>
        <p:spPr>
          <a:xfrm>
            <a:off x="11262640" y="7082274"/>
            <a:ext cx="10533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TOP K BREEDS CLASSIFICATION</a:t>
            </a:r>
            <a:endParaRPr lang="en-CA" sz="1000" b="1" dirty="0"/>
          </a:p>
        </p:txBody>
      </p:sp>
      <p:pic>
        <p:nvPicPr>
          <p:cNvPr id="36" name="Picture 35" descr="A dog in a car&#10;&#10;Description automatically generated with medium confidence">
            <a:extLst>
              <a:ext uri="{FF2B5EF4-FFF2-40B4-BE49-F238E27FC236}">
                <a16:creationId xmlns:a16="http://schemas.microsoft.com/office/drawing/2014/main" id="{9008E91D-8F84-47A3-9349-E2E8EC9D402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56" t="16011" r="14853" b="23539"/>
          <a:stretch/>
        </p:blipFill>
        <p:spPr>
          <a:xfrm>
            <a:off x="10227445" y="7031347"/>
            <a:ext cx="561600" cy="578903"/>
          </a:xfrm>
          <a:prstGeom prst="rect">
            <a:avLst/>
          </a:prstGeom>
        </p:spPr>
      </p:pic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89CD845-E27B-46BE-832B-8CCF7596022F}"/>
              </a:ext>
            </a:extLst>
          </p:cNvPr>
          <p:cNvCxnSpPr>
            <a:cxnSpLocks/>
          </p:cNvCxnSpPr>
          <p:nvPr/>
        </p:nvCxnSpPr>
        <p:spPr>
          <a:xfrm>
            <a:off x="12185177" y="5263103"/>
            <a:ext cx="724373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F42223EF-4D20-4EE1-9BC3-8B4B6182188D}"/>
              </a:ext>
            </a:extLst>
          </p:cNvPr>
          <p:cNvCxnSpPr>
            <a:cxnSpLocks/>
          </p:cNvCxnSpPr>
          <p:nvPr/>
        </p:nvCxnSpPr>
        <p:spPr>
          <a:xfrm>
            <a:off x="12261088" y="7250575"/>
            <a:ext cx="724373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A0E5F3B-FACA-4506-BCA4-3B2E91C70617}"/>
              </a:ext>
            </a:extLst>
          </p:cNvPr>
          <p:cNvCxnSpPr/>
          <p:nvPr/>
        </p:nvCxnSpPr>
        <p:spPr>
          <a:xfrm>
            <a:off x="13331672" y="5735056"/>
            <a:ext cx="0" cy="1217371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9A46E625-DBF4-4DB6-B01B-D6A92EF5A0EA}"/>
              </a:ext>
            </a:extLst>
          </p:cNvPr>
          <p:cNvSpPr txBox="1"/>
          <p:nvPr/>
        </p:nvSpPr>
        <p:spPr>
          <a:xfrm>
            <a:off x="13339429" y="5930052"/>
            <a:ext cx="142572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COMPARE USING TOP K BREEDS AND LOCATION AS FILTERS</a:t>
            </a:r>
          </a:p>
          <a:p>
            <a:endParaRPr lang="en-US" sz="1000" b="1" dirty="0"/>
          </a:p>
          <a:p>
            <a:r>
              <a:rPr lang="en-US" sz="1000" b="1" dirty="0"/>
              <a:t>EX OUTPUT: 0.65</a:t>
            </a:r>
            <a:endParaRPr lang="en-CA" sz="1000" b="1" dirty="0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041D78BB-E4A4-45AA-BBD5-25879F90354B}"/>
              </a:ext>
            </a:extLst>
          </p:cNvPr>
          <p:cNvCxnSpPr>
            <a:cxnSpLocks/>
          </p:cNvCxnSpPr>
          <p:nvPr/>
        </p:nvCxnSpPr>
        <p:spPr>
          <a:xfrm>
            <a:off x="14668027" y="6345775"/>
            <a:ext cx="724373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58D683AB-11B8-4DF9-930F-2B1B12AE11E8}"/>
              </a:ext>
            </a:extLst>
          </p:cNvPr>
          <p:cNvSpPr txBox="1"/>
          <p:nvPr/>
        </p:nvSpPr>
        <p:spPr>
          <a:xfrm>
            <a:off x="15328732" y="6222664"/>
            <a:ext cx="156149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RETURN TOP N RESULTS</a:t>
            </a:r>
            <a:endParaRPr lang="en-CA" sz="1000" b="1" dirty="0"/>
          </a:p>
        </p:txBody>
      </p:sp>
      <p:pic>
        <p:nvPicPr>
          <p:cNvPr id="43" name="Picture 42" descr="A dog in a car&#10;&#10;Description automatically generated with medium confidence">
            <a:extLst>
              <a:ext uri="{FF2B5EF4-FFF2-40B4-BE49-F238E27FC236}">
                <a16:creationId xmlns:a16="http://schemas.microsoft.com/office/drawing/2014/main" id="{E16C6FE5-C411-4148-9720-23C53CA9828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56" t="16011" r="14853" b="23539"/>
          <a:stretch/>
        </p:blipFill>
        <p:spPr>
          <a:xfrm>
            <a:off x="13050872" y="7031347"/>
            <a:ext cx="561600" cy="578903"/>
          </a:xfrm>
          <a:prstGeom prst="rect">
            <a:avLst/>
          </a:prstGeom>
        </p:spPr>
      </p:pic>
      <p:pic>
        <p:nvPicPr>
          <p:cNvPr id="44" name="Picture 43" descr="A picture containing person, dog, indoor&#10;&#10;Description automatically generated">
            <a:extLst>
              <a:ext uri="{FF2B5EF4-FFF2-40B4-BE49-F238E27FC236}">
                <a16:creationId xmlns:a16="http://schemas.microsoft.com/office/drawing/2014/main" id="{13468BFD-8358-4500-8984-29253524E00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77" r="6337" b="14582"/>
          <a:stretch/>
        </p:blipFill>
        <p:spPr>
          <a:xfrm>
            <a:off x="12985461" y="5012700"/>
            <a:ext cx="561600" cy="600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95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10" grpId="0"/>
      <p:bldP spid="12" grpId="0" animBg="1"/>
      <p:bldP spid="18" grpId="0"/>
      <p:bldP spid="22" grpId="0"/>
      <p:bldP spid="25" grpId="0" animBg="1"/>
      <p:bldP spid="32" grpId="0"/>
      <p:bldP spid="35" grpId="0"/>
      <p:bldP spid="40" grpId="0"/>
      <p:bldP spid="4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4606B3D-35EA-4FA8-8262-F46A35381BC4}"/>
              </a:ext>
            </a:extLst>
          </p:cNvPr>
          <p:cNvSpPr/>
          <p:nvPr/>
        </p:nvSpPr>
        <p:spPr>
          <a:xfrm>
            <a:off x="8318868" y="7821947"/>
            <a:ext cx="2773279" cy="3879800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9CA364-9904-42F4-9AD3-98349D6976EF}"/>
              </a:ext>
            </a:extLst>
          </p:cNvPr>
          <p:cNvSpPr txBox="1"/>
          <p:nvPr/>
        </p:nvSpPr>
        <p:spPr>
          <a:xfrm>
            <a:off x="8589488" y="7821947"/>
            <a:ext cx="2138382" cy="4771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1" b="1" dirty="0">
                <a:solidFill>
                  <a:srgbClr val="FF0000"/>
                </a:solidFill>
              </a:rPr>
              <a:t>LOST DOG</a:t>
            </a:r>
            <a:endParaRPr lang="en-CA" sz="2501" b="1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3A03AB-F1E3-452C-A360-DA5FFFBC920E}"/>
              </a:ext>
            </a:extLst>
          </p:cNvPr>
          <p:cNvSpPr txBox="1"/>
          <p:nvPr/>
        </p:nvSpPr>
        <p:spPr>
          <a:xfrm>
            <a:off x="8589488" y="11055418"/>
            <a:ext cx="21383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Charlie</a:t>
            </a:r>
          </a:p>
          <a:p>
            <a:pPr algn="ctr"/>
            <a:r>
              <a:rPr lang="en-US" dirty="0"/>
              <a:t>Call: (604) 354-1234 </a:t>
            </a:r>
            <a:endParaRPr lang="en-CA" dirty="0"/>
          </a:p>
        </p:txBody>
      </p:sp>
      <p:pic>
        <p:nvPicPr>
          <p:cNvPr id="11" name="Picture 10" descr="A dog sitting on the floor&#10;&#10;Description automatically generated with medium confidence">
            <a:extLst>
              <a:ext uri="{FF2B5EF4-FFF2-40B4-BE49-F238E27FC236}">
                <a16:creationId xmlns:a16="http://schemas.microsoft.com/office/drawing/2014/main" id="{32B90F90-2A4A-49ED-9C9D-6177CFFAB0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3561" y="8299003"/>
            <a:ext cx="2203891" cy="2756415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4976267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dog, grass, outdoor, mammal&#10;&#10;Description automatically generated">
            <a:extLst>
              <a:ext uri="{FF2B5EF4-FFF2-40B4-BE49-F238E27FC236}">
                <a16:creationId xmlns:a16="http://schemas.microsoft.com/office/drawing/2014/main" id="{9796C120-E455-43A6-8737-1DA0761ECF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379" y="8437563"/>
            <a:ext cx="4971038" cy="279620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87530AA-C059-4884-B7DE-57DEB55CA1CE}"/>
              </a:ext>
            </a:extLst>
          </p:cNvPr>
          <p:cNvSpPr txBox="1"/>
          <p:nvPr/>
        </p:nvSpPr>
        <p:spPr>
          <a:xfrm>
            <a:off x="5890966" y="12292898"/>
            <a:ext cx="9591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https://www.nationalgeographic.com/animals/article/first-dog-to-test-positive-in-us-for-coronavirus</a:t>
            </a:r>
          </a:p>
        </p:txBody>
      </p:sp>
    </p:spTree>
    <p:extLst>
      <p:ext uri="{BB962C8B-B14F-4D97-AF65-F5344CB8AC3E}">
        <p14:creationId xmlns:p14="http://schemas.microsoft.com/office/powerpoint/2010/main" val="37569494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dog, grass, outdoor, mammal&#10;&#10;Description automatically generated">
            <a:extLst>
              <a:ext uri="{FF2B5EF4-FFF2-40B4-BE49-F238E27FC236}">
                <a16:creationId xmlns:a16="http://schemas.microsoft.com/office/drawing/2014/main" id="{9796C120-E455-43A6-8737-1DA0761ECF8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43" t="215" r="68410" b="61131"/>
          <a:stretch/>
        </p:blipFill>
        <p:spPr>
          <a:xfrm>
            <a:off x="8433288" y="8443581"/>
            <a:ext cx="900000" cy="115464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87530AA-C059-4884-B7DE-57DEB55CA1CE}"/>
              </a:ext>
            </a:extLst>
          </p:cNvPr>
          <p:cNvSpPr txBox="1"/>
          <p:nvPr/>
        </p:nvSpPr>
        <p:spPr>
          <a:xfrm>
            <a:off x="5890966" y="12292898"/>
            <a:ext cx="9591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https://www.nationalgeographic.com/animals/article/first-dog-to-test-positive-in-us-for-coronavirus</a:t>
            </a:r>
          </a:p>
        </p:txBody>
      </p:sp>
      <p:pic>
        <p:nvPicPr>
          <p:cNvPr id="4" name="Picture 3" descr="A dog sitting on the ground&#10;&#10;Description automatically generated with low confidence">
            <a:extLst>
              <a:ext uri="{FF2B5EF4-FFF2-40B4-BE49-F238E27FC236}">
                <a16:creationId xmlns:a16="http://schemas.microsoft.com/office/drawing/2014/main" id="{C5A71AC2-C43E-439B-A807-0F5213AB4A9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02" t="2486" r="24920" b="49183"/>
          <a:stretch/>
        </p:blipFill>
        <p:spPr>
          <a:xfrm>
            <a:off x="9518228" y="8443579"/>
            <a:ext cx="829017" cy="115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3469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og sitting on the ground&#10;&#10;Description automatically generated with low confidence">
            <a:extLst>
              <a:ext uri="{FF2B5EF4-FFF2-40B4-BE49-F238E27FC236}">
                <a16:creationId xmlns:a16="http://schemas.microsoft.com/office/drawing/2014/main" id="{BED496D2-2B28-4E7B-A5A3-3E55EB7C31F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02" t="2486" r="24920" b="49183"/>
          <a:stretch/>
        </p:blipFill>
        <p:spPr>
          <a:xfrm>
            <a:off x="10111957" y="8351336"/>
            <a:ext cx="900000" cy="125454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0077785-0099-4C95-9D3C-E41018E43BE9}"/>
              </a:ext>
            </a:extLst>
          </p:cNvPr>
          <p:cNvSpPr txBox="1"/>
          <p:nvPr/>
        </p:nvSpPr>
        <p:spPr>
          <a:xfrm>
            <a:off x="6507715" y="13569728"/>
            <a:ext cx="5759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https://img-9gag-fun.9cache.com/photo/aBwEjbZ_460s.jpg</a:t>
            </a:r>
          </a:p>
        </p:txBody>
      </p:sp>
    </p:spTree>
    <p:extLst>
      <p:ext uri="{BB962C8B-B14F-4D97-AF65-F5344CB8AC3E}">
        <p14:creationId xmlns:p14="http://schemas.microsoft.com/office/powerpoint/2010/main" val="12676330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og sitting on the ground&#10;&#10;Description automatically generated with low confidence">
            <a:extLst>
              <a:ext uri="{FF2B5EF4-FFF2-40B4-BE49-F238E27FC236}">
                <a16:creationId xmlns:a16="http://schemas.microsoft.com/office/drawing/2014/main" id="{BED496D2-2B28-4E7B-A5A3-3E55EB7C31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9013" y="8223252"/>
            <a:ext cx="4381500" cy="51530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0077785-0099-4C95-9D3C-E41018E43BE9}"/>
              </a:ext>
            </a:extLst>
          </p:cNvPr>
          <p:cNvSpPr txBox="1"/>
          <p:nvPr/>
        </p:nvSpPr>
        <p:spPr>
          <a:xfrm>
            <a:off x="6507715" y="13569728"/>
            <a:ext cx="5759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https://img-9gag-fun.9cache.com/photo/aBwEjbZ_460s.jpg</a:t>
            </a:r>
          </a:p>
        </p:txBody>
      </p:sp>
    </p:spTree>
    <p:extLst>
      <p:ext uri="{BB962C8B-B14F-4D97-AF65-F5344CB8AC3E}">
        <p14:creationId xmlns:p14="http://schemas.microsoft.com/office/powerpoint/2010/main" val="3611771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og sitting on the ground&#10;&#10;Description automatically generated with low confidence">
            <a:extLst>
              <a:ext uri="{FF2B5EF4-FFF2-40B4-BE49-F238E27FC236}">
                <a16:creationId xmlns:a16="http://schemas.microsoft.com/office/drawing/2014/main" id="{BED496D2-2B28-4E7B-A5A3-3E55EB7C31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494" y="9344341"/>
            <a:ext cx="982580" cy="1155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0077785-0099-4C95-9D3C-E41018E43BE9}"/>
              </a:ext>
            </a:extLst>
          </p:cNvPr>
          <p:cNvSpPr txBox="1"/>
          <p:nvPr/>
        </p:nvSpPr>
        <p:spPr>
          <a:xfrm>
            <a:off x="6507715" y="13569728"/>
            <a:ext cx="5759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https://img-9gag-fun.9cache.com/photo/aBwEjbZ_460s.jpg</a:t>
            </a:r>
          </a:p>
        </p:txBody>
      </p:sp>
      <p:pic>
        <p:nvPicPr>
          <p:cNvPr id="4" name="Picture 3" descr="A picture containing dog, grass, outdoor, mammal&#10;&#10;Description automatically generated">
            <a:extLst>
              <a:ext uri="{FF2B5EF4-FFF2-40B4-BE49-F238E27FC236}">
                <a16:creationId xmlns:a16="http://schemas.microsoft.com/office/drawing/2014/main" id="{31C6A64A-08A2-4C40-8FC3-6AFAE413F2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9523" y="9344342"/>
            <a:ext cx="2054402" cy="1155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7892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B9AD2669-39AC-4531-9EEF-D1A601A72E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419" y="9927061"/>
            <a:ext cx="672795" cy="67279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1ED26A5-7A49-49A6-AEBF-FCABFA1AA427}"/>
              </a:ext>
            </a:extLst>
          </p:cNvPr>
          <p:cNvSpPr txBox="1"/>
          <p:nvPr/>
        </p:nvSpPr>
        <p:spPr>
          <a:xfrm>
            <a:off x="6554410" y="9649438"/>
            <a:ext cx="10985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DOG EXTRACTOR</a:t>
            </a:r>
            <a:endParaRPr lang="en-CA" sz="1000" b="1" dirty="0"/>
          </a:p>
        </p:txBody>
      </p: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054E30F6-CD5D-4BE8-9106-ACD7BF3965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9243" y="9930682"/>
            <a:ext cx="672795" cy="672795"/>
          </a:xfrm>
          <a:prstGeom prst="rect">
            <a:avLst/>
          </a:prstGeom>
        </p:spPr>
      </p:pic>
      <p:pic>
        <p:nvPicPr>
          <p:cNvPr id="7" name="Picture 6" descr="A picture containing person, dog, indoor&#10;&#10;Description automatically generated">
            <a:extLst>
              <a:ext uri="{FF2B5EF4-FFF2-40B4-BE49-F238E27FC236}">
                <a16:creationId xmlns:a16="http://schemas.microsoft.com/office/drawing/2014/main" id="{C1F4853D-95EC-46A7-82C2-E55E3EED7F9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77" r="6337" b="14582"/>
          <a:stretch/>
        </p:blipFill>
        <p:spPr>
          <a:xfrm>
            <a:off x="7659382" y="10714465"/>
            <a:ext cx="730250" cy="78116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5C49D3A-FBF1-46FD-A32B-26EF5FB976CA}"/>
              </a:ext>
            </a:extLst>
          </p:cNvPr>
          <p:cNvSpPr txBox="1"/>
          <p:nvPr/>
        </p:nvSpPr>
        <p:spPr>
          <a:xfrm>
            <a:off x="10276365" y="9657416"/>
            <a:ext cx="10985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DOG CLASSIFIER</a:t>
            </a:r>
            <a:endParaRPr lang="en-CA" sz="1000" b="1" dirty="0"/>
          </a:p>
        </p:txBody>
      </p:sp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408B2C1C-D7D7-446A-98F6-166CD79A2F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51720" y="9955903"/>
            <a:ext cx="672795" cy="67279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A43C604-575B-45A5-8FDE-8A17D6782C57}"/>
              </a:ext>
            </a:extLst>
          </p:cNvPr>
          <p:cNvSpPr txBox="1"/>
          <p:nvPr/>
        </p:nvSpPr>
        <p:spPr>
          <a:xfrm>
            <a:off x="13945255" y="9674870"/>
            <a:ext cx="12857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DOG COMPARATOR </a:t>
            </a:r>
            <a:endParaRPr lang="en-CA" sz="1000" b="1" dirty="0"/>
          </a:p>
        </p:txBody>
      </p:sp>
      <p:pic>
        <p:nvPicPr>
          <p:cNvPr id="11" name="Picture 10" descr="A picture containing person, dog, indoor&#10;&#10;Description automatically generated">
            <a:extLst>
              <a:ext uri="{FF2B5EF4-FFF2-40B4-BE49-F238E27FC236}">
                <a16:creationId xmlns:a16="http://schemas.microsoft.com/office/drawing/2014/main" id="{79614CE5-2C68-4ACD-9C32-3FB185D3BE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0481" y="10955987"/>
            <a:ext cx="901700" cy="9017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57F3FE3-ADEB-4997-94AB-AA76C1C1BF71}"/>
              </a:ext>
            </a:extLst>
          </p:cNvPr>
          <p:cNvSpPr/>
          <p:nvPr/>
        </p:nvSpPr>
        <p:spPr>
          <a:xfrm>
            <a:off x="6035762" y="11014252"/>
            <a:ext cx="724205" cy="7175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0FC1426-C44B-46AD-927F-0E66CC504440}"/>
              </a:ext>
            </a:extLst>
          </p:cNvPr>
          <p:cNvCxnSpPr>
            <a:cxnSpLocks/>
          </p:cNvCxnSpPr>
          <p:nvPr/>
        </p:nvCxnSpPr>
        <p:spPr>
          <a:xfrm flipV="1">
            <a:off x="6058434" y="10724540"/>
            <a:ext cx="1609877" cy="279185"/>
          </a:xfrm>
          <a:prstGeom prst="line">
            <a:avLst/>
          </a:prstGeom>
          <a:ln w="9525">
            <a:solidFill>
              <a:srgbClr val="FF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00DE663-3608-435A-9C6C-9FFF1AFDC89D}"/>
              </a:ext>
            </a:extLst>
          </p:cNvPr>
          <p:cNvCxnSpPr>
            <a:cxnSpLocks/>
          </p:cNvCxnSpPr>
          <p:nvPr/>
        </p:nvCxnSpPr>
        <p:spPr>
          <a:xfrm flipV="1">
            <a:off x="6795491" y="10750278"/>
            <a:ext cx="1593117" cy="250275"/>
          </a:xfrm>
          <a:prstGeom prst="line">
            <a:avLst/>
          </a:prstGeom>
          <a:ln w="9525">
            <a:solidFill>
              <a:srgbClr val="FF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18E8004-9871-4289-947E-259D9BC45DF2}"/>
              </a:ext>
            </a:extLst>
          </p:cNvPr>
          <p:cNvCxnSpPr>
            <a:cxnSpLocks/>
          </p:cNvCxnSpPr>
          <p:nvPr/>
        </p:nvCxnSpPr>
        <p:spPr>
          <a:xfrm flipV="1">
            <a:off x="6061609" y="11476861"/>
            <a:ext cx="1606702" cy="244304"/>
          </a:xfrm>
          <a:prstGeom prst="line">
            <a:avLst/>
          </a:prstGeom>
          <a:ln w="9525">
            <a:solidFill>
              <a:srgbClr val="FF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2D591F2-6341-43C2-ADE2-A13B39A1F846}"/>
              </a:ext>
            </a:extLst>
          </p:cNvPr>
          <p:cNvCxnSpPr>
            <a:cxnSpLocks/>
          </p:cNvCxnSpPr>
          <p:nvPr/>
        </p:nvCxnSpPr>
        <p:spPr>
          <a:xfrm flipV="1">
            <a:off x="6782638" y="11515820"/>
            <a:ext cx="1613221" cy="195872"/>
          </a:xfrm>
          <a:prstGeom prst="line">
            <a:avLst/>
          </a:prstGeom>
          <a:ln w="9525">
            <a:solidFill>
              <a:srgbClr val="FF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480C413-3B8D-4D48-8B58-C3024258C3F4}"/>
              </a:ext>
            </a:extLst>
          </p:cNvPr>
          <p:cNvCxnSpPr>
            <a:cxnSpLocks/>
          </p:cNvCxnSpPr>
          <p:nvPr/>
        </p:nvCxnSpPr>
        <p:spPr>
          <a:xfrm>
            <a:off x="2955313" y="10799762"/>
            <a:ext cx="90000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A30D1FC6-4F06-482E-A5C4-8A3B73A29E52}"/>
              </a:ext>
            </a:extLst>
          </p:cNvPr>
          <p:cNvSpPr txBox="1"/>
          <p:nvPr/>
        </p:nvSpPr>
        <p:spPr>
          <a:xfrm>
            <a:off x="2946660" y="10160467"/>
            <a:ext cx="747643" cy="5539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/>
              <a:t>USER SUBMITS LOST DOG</a:t>
            </a:r>
            <a:endParaRPr lang="en-CA" sz="1000" b="1" dirty="0"/>
          </a:p>
        </p:txBody>
      </p:sp>
      <p:pic>
        <p:nvPicPr>
          <p:cNvPr id="20" name="Picture 19" descr="A picture containing person, dog, indoor&#10;&#10;Description automatically generated">
            <a:extLst>
              <a:ext uri="{FF2B5EF4-FFF2-40B4-BE49-F238E27FC236}">
                <a16:creationId xmlns:a16="http://schemas.microsoft.com/office/drawing/2014/main" id="{6F230C90-8A41-4999-96C8-6C37157B2C2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77" r="6337" b="14582"/>
          <a:stretch/>
        </p:blipFill>
        <p:spPr>
          <a:xfrm>
            <a:off x="9927643" y="10941791"/>
            <a:ext cx="561600" cy="600757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E5F190F-4240-435C-8CD4-FA483ED8AFC3}"/>
              </a:ext>
            </a:extLst>
          </p:cNvPr>
          <p:cNvCxnSpPr>
            <a:cxnSpLocks/>
          </p:cNvCxnSpPr>
          <p:nvPr/>
        </p:nvCxnSpPr>
        <p:spPr>
          <a:xfrm>
            <a:off x="10625089" y="11234977"/>
            <a:ext cx="336398" cy="0"/>
          </a:xfrm>
          <a:prstGeom prst="straightConnector1">
            <a:avLst/>
          </a:prstGeom>
          <a:ln w="9525">
            <a:prstDash val="dash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E0A023C9-6326-4A6E-BD70-1D569C9E3153}"/>
              </a:ext>
            </a:extLst>
          </p:cNvPr>
          <p:cNvSpPr txBox="1"/>
          <p:nvPr/>
        </p:nvSpPr>
        <p:spPr>
          <a:xfrm>
            <a:off x="10961487" y="11028163"/>
            <a:ext cx="10533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TOP K BREEDS CLASSIFICATION</a:t>
            </a:r>
            <a:endParaRPr lang="en-CA" sz="1000" b="1" dirty="0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4AA76DCF-9579-4658-9236-7F44AFE3FF8E}"/>
              </a:ext>
            </a:extLst>
          </p:cNvPr>
          <p:cNvCxnSpPr>
            <a:cxnSpLocks/>
          </p:cNvCxnSpPr>
          <p:nvPr/>
        </p:nvCxnSpPr>
        <p:spPr>
          <a:xfrm>
            <a:off x="16066547" y="10824126"/>
            <a:ext cx="724373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4" name="Picture 43" descr="A picture containing person, dog, indoor&#10;&#10;Description automatically generated">
            <a:extLst>
              <a:ext uri="{FF2B5EF4-FFF2-40B4-BE49-F238E27FC236}">
                <a16:creationId xmlns:a16="http://schemas.microsoft.com/office/drawing/2014/main" id="{7E9A52C3-BB70-4779-AAD8-28CBA64102A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77" r="6337" b="14582"/>
          <a:stretch/>
        </p:blipFill>
        <p:spPr>
          <a:xfrm>
            <a:off x="13797200" y="10894390"/>
            <a:ext cx="561600" cy="600757"/>
          </a:xfrm>
          <a:prstGeom prst="rect">
            <a:avLst/>
          </a:prstGeom>
        </p:spPr>
      </p:pic>
      <p:pic>
        <p:nvPicPr>
          <p:cNvPr id="45" name="Picture 44" descr="Diagram&#10;&#10;Description automatically generated">
            <a:extLst>
              <a:ext uri="{FF2B5EF4-FFF2-40B4-BE49-F238E27FC236}">
                <a16:creationId xmlns:a16="http://schemas.microsoft.com/office/drawing/2014/main" id="{A7E8A4E2-7494-4DAA-A4C6-A8AB76D53CC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39" t="27775" r="78165" b="43662"/>
          <a:stretch/>
        </p:blipFill>
        <p:spPr>
          <a:xfrm>
            <a:off x="2023402" y="10111251"/>
            <a:ext cx="831850" cy="1333499"/>
          </a:xfrm>
          <a:prstGeom prst="rect">
            <a:avLst/>
          </a:prstGeom>
          <a:ln>
            <a:noFill/>
          </a:ln>
        </p:spPr>
      </p:pic>
      <p:pic>
        <p:nvPicPr>
          <p:cNvPr id="46" name="Picture 45" descr="Diagram&#10;&#10;Description automatically generated">
            <a:extLst>
              <a:ext uri="{FF2B5EF4-FFF2-40B4-BE49-F238E27FC236}">
                <a16:creationId xmlns:a16="http://schemas.microsoft.com/office/drawing/2014/main" id="{01DDDAA6-EA6E-41CF-8124-891DD0A68E6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02" t="78457" r="53623" b="1815"/>
          <a:stretch/>
        </p:blipFill>
        <p:spPr>
          <a:xfrm>
            <a:off x="10466567" y="14317213"/>
            <a:ext cx="669235" cy="921026"/>
          </a:xfrm>
          <a:prstGeom prst="rect">
            <a:avLst/>
          </a:prstGeom>
          <a:ln>
            <a:noFill/>
          </a:ln>
        </p:spPr>
      </p:pic>
      <p:pic>
        <p:nvPicPr>
          <p:cNvPr id="47" name="Picture 46" descr="Diagram&#10;&#10;Description automatically generated">
            <a:extLst>
              <a:ext uri="{FF2B5EF4-FFF2-40B4-BE49-F238E27FC236}">
                <a16:creationId xmlns:a16="http://schemas.microsoft.com/office/drawing/2014/main" id="{159E4047-2C37-40CB-A4CD-3A70E8FD14F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853" t="79025" r="31326"/>
          <a:stretch/>
        </p:blipFill>
        <p:spPr>
          <a:xfrm>
            <a:off x="10421160" y="6361290"/>
            <a:ext cx="609600" cy="979252"/>
          </a:xfrm>
          <a:prstGeom prst="rect">
            <a:avLst/>
          </a:prstGeom>
          <a:ln>
            <a:noFill/>
          </a:ln>
        </p:spPr>
      </p:pic>
      <p:pic>
        <p:nvPicPr>
          <p:cNvPr id="54" name="Picture 53" descr="Diagram&#10;&#10;Description automatically generated">
            <a:extLst>
              <a:ext uri="{FF2B5EF4-FFF2-40B4-BE49-F238E27FC236}">
                <a16:creationId xmlns:a16="http://schemas.microsoft.com/office/drawing/2014/main" id="{8EBADFD0-422D-46FE-B85A-16A870D1D39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42" t="25246" r="44075" b="54515"/>
          <a:stretch/>
        </p:blipFill>
        <p:spPr>
          <a:xfrm>
            <a:off x="3913759" y="10327322"/>
            <a:ext cx="807496" cy="944880"/>
          </a:xfrm>
          <a:prstGeom prst="rect">
            <a:avLst/>
          </a:prstGeom>
          <a:ln>
            <a:noFill/>
          </a:ln>
        </p:spPr>
      </p:pic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834E42FF-0A95-4C9D-9059-6CE2DB15D4C6}"/>
              </a:ext>
            </a:extLst>
          </p:cNvPr>
          <p:cNvCxnSpPr>
            <a:cxnSpLocks/>
          </p:cNvCxnSpPr>
          <p:nvPr/>
        </p:nvCxnSpPr>
        <p:spPr>
          <a:xfrm flipV="1">
            <a:off x="7117415" y="8525132"/>
            <a:ext cx="0" cy="90000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253C06ED-CB0F-47C8-AD13-C1D5025B820C}"/>
              </a:ext>
            </a:extLst>
          </p:cNvPr>
          <p:cNvCxnSpPr>
            <a:cxnSpLocks/>
          </p:cNvCxnSpPr>
          <p:nvPr/>
        </p:nvCxnSpPr>
        <p:spPr>
          <a:xfrm>
            <a:off x="11647618" y="7631079"/>
            <a:ext cx="2940498" cy="70263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81A69556-8B4F-48BC-92BD-3D64D9729D76}"/>
              </a:ext>
            </a:extLst>
          </p:cNvPr>
          <p:cNvCxnSpPr>
            <a:cxnSpLocks/>
          </p:cNvCxnSpPr>
          <p:nvPr/>
        </p:nvCxnSpPr>
        <p:spPr>
          <a:xfrm>
            <a:off x="7154395" y="12199718"/>
            <a:ext cx="0" cy="90000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0BE451C9-78E6-4E8F-BAA8-D8ACB8895412}"/>
              </a:ext>
            </a:extLst>
          </p:cNvPr>
          <p:cNvCxnSpPr>
            <a:cxnSpLocks/>
          </p:cNvCxnSpPr>
          <p:nvPr/>
        </p:nvCxnSpPr>
        <p:spPr>
          <a:xfrm>
            <a:off x="7154395" y="13380468"/>
            <a:ext cx="3062997" cy="132762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7" name="TextBox 106">
            <a:extLst>
              <a:ext uri="{FF2B5EF4-FFF2-40B4-BE49-F238E27FC236}">
                <a16:creationId xmlns:a16="http://schemas.microsoft.com/office/drawing/2014/main" id="{F7D24578-F798-443E-A00D-94A043EAD125}"/>
              </a:ext>
            </a:extLst>
          </p:cNvPr>
          <p:cNvSpPr txBox="1"/>
          <p:nvPr/>
        </p:nvSpPr>
        <p:spPr>
          <a:xfrm>
            <a:off x="8176495" y="13858036"/>
            <a:ext cx="1277668" cy="4001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/>
              <a:t>SAVE ORIGINAL UNCROPPED IMAGE</a:t>
            </a:r>
            <a:endParaRPr lang="en-CA" sz="1000" b="1" dirty="0"/>
          </a:p>
        </p:txBody>
      </p: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83C93A9E-3DCE-46A3-9949-1BE1FB81A52B}"/>
              </a:ext>
            </a:extLst>
          </p:cNvPr>
          <p:cNvCxnSpPr>
            <a:cxnSpLocks/>
          </p:cNvCxnSpPr>
          <p:nvPr/>
        </p:nvCxnSpPr>
        <p:spPr>
          <a:xfrm>
            <a:off x="4859341" y="10799762"/>
            <a:ext cx="90000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5A8441A9-6A4C-4D59-B4A5-412E65A9314F}"/>
              </a:ext>
            </a:extLst>
          </p:cNvPr>
          <p:cNvCxnSpPr>
            <a:cxnSpLocks/>
          </p:cNvCxnSpPr>
          <p:nvPr/>
        </p:nvCxnSpPr>
        <p:spPr>
          <a:xfrm>
            <a:off x="8568857" y="10799762"/>
            <a:ext cx="90000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0" name="Rectangle: Rounded Corners 119">
            <a:extLst>
              <a:ext uri="{FF2B5EF4-FFF2-40B4-BE49-F238E27FC236}">
                <a16:creationId xmlns:a16="http://schemas.microsoft.com/office/drawing/2014/main" id="{429F3BE5-1DF6-4C1B-9FF8-870167488E51}"/>
              </a:ext>
            </a:extLst>
          </p:cNvPr>
          <p:cNvSpPr/>
          <p:nvPr/>
        </p:nvSpPr>
        <p:spPr>
          <a:xfrm>
            <a:off x="4760371" y="8442912"/>
            <a:ext cx="12151245" cy="4762429"/>
          </a:xfrm>
          <a:prstGeom prst="roundRect">
            <a:avLst>
              <a:gd name="adj" fmla="val 3867"/>
            </a:avLst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1" name="Rectangle: Rounded Corners 120">
            <a:extLst>
              <a:ext uri="{FF2B5EF4-FFF2-40B4-BE49-F238E27FC236}">
                <a16:creationId xmlns:a16="http://schemas.microsoft.com/office/drawing/2014/main" id="{76C2E7B0-8951-404D-B663-AA73B7042728}"/>
              </a:ext>
            </a:extLst>
          </p:cNvPr>
          <p:cNvSpPr/>
          <p:nvPr/>
        </p:nvSpPr>
        <p:spPr>
          <a:xfrm>
            <a:off x="5858311" y="9588119"/>
            <a:ext cx="2636517" cy="2379765"/>
          </a:xfrm>
          <a:prstGeom prst="roundRect">
            <a:avLst>
              <a:gd name="adj" fmla="val 7861"/>
            </a:avLst>
          </a:prstGeom>
          <a:noFill/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2" name="Rectangle: Rounded Corners 121">
            <a:extLst>
              <a:ext uri="{FF2B5EF4-FFF2-40B4-BE49-F238E27FC236}">
                <a16:creationId xmlns:a16="http://schemas.microsoft.com/office/drawing/2014/main" id="{07275533-E57D-4F9D-AE2C-717C69B9396E}"/>
              </a:ext>
            </a:extLst>
          </p:cNvPr>
          <p:cNvSpPr/>
          <p:nvPr/>
        </p:nvSpPr>
        <p:spPr>
          <a:xfrm>
            <a:off x="9520246" y="9588119"/>
            <a:ext cx="2636517" cy="2379765"/>
          </a:xfrm>
          <a:prstGeom prst="roundRect">
            <a:avLst>
              <a:gd name="adj" fmla="val 7861"/>
            </a:avLst>
          </a:prstGeom>
          <a:noFill/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FD035509-3E70-48C3-9017-544BEE7B122D}"/>
              </a:ext>
            </a:extLst>
          </p:cNvPr>
          <p:cNvCxnSpPr>
            <a:cxnSpLocks/>
          </p:cNvCxnSpPr>
          <p:nvPr/>
        </p:nvCxnSpPr>
        <p:spPr>
          <a:xfrm flipV="1">
            <a:off x="10773427" y="8610721"/>
            <a:ext cx="0" cy="90000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2483ED9B-E46C-44C4-A1CF-E2514F668288}"/>
              </a:ext>
            </a:extLst>
          </p:cNvPr>
          <p:cNvCxnSpPr>
            <a:cxnSpLocks/>
          </p:cNvCxnSpPr>
          <p:nvPr/>
        </p:nvCxnSpPr>
        <p:spPr>
          <a:xfrm flipV="1">
            <a:off x="10773427" y="7423519"/>
            <a:ext cx="0" cy="90000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6" name="TextBox 125">
            <a:extLst>
              <a:ext uri="{FF2B5EF4-FFF2-40B4-BE49-F238E27FC236}">
                <a16:creationId xmlns:a16="http://schemas.microsoft.com/office/drawing/2014/main" id="{22F670E5-51B6-4B13-91AA-E60E8196E478}"/>
              </a:ext>
            </a:extLst>
          </p:cNvPr>
          <p:cNvSpPr txBox="1"/>
          <p:nvPr/>
        </p:nvSpPr>
        <p:spPr>
          <a:xfrm>
            <a:off x="10328814" y="7747956"/>
            <a:ext cx="941896" cy="4001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/>
              <a:t>RECORD TOP K BREEDS</a:t>
            </a:r>
            <a:endParaRPr lang="en-CA" sz="1000" b="1" dirty="0"/>
          </a:p>
        </p:txBody>
      </p:sp>
      <p:sp>
        <p:nvSpPr>
          <p:cNvPr id="127" name="Rectangle: Rounded Corners 126">
            <a:extLst>
              <a:ext uri="{FF2B5EF4-FFF2-40B4-BE49-F238E27FC236}">
                <a16:creationId xmlns:a16="http://schemas.microsoft.com/office/drawing/2014/main" id="{CB8189A3-B2F9-4490-A5E7-4150560AC683}"/>
              </a:ext>
            </a:extLst>
          </p:cNvPr>
          <p:cNvSpPr/>
          <p:nvPr/>
        </p:nvSpPr>
        <p:spPr>
          <a:xfrm>
            <a:off x="13318539" y="9571169"/>
            <a:ext cx="2636517" cy="2379765"/>
          </a:xfrm>
          <a:prstGeom prst="roundRect">
            <a:avLst>
              <a:gd name="adj" fmla="val 7861"/>
            </a:avLst>
          </a:prstGeom>
          <a:noFill/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6AC2BB6E-4268-4058-B4D2-7B7440E7F88C}"/>
              </a:ext>
            </a:extLst>
          </p:cNvPr>
          <p:cNvCxnSpPr>
            <a:cxnSpLocks/>
          </p:cNvCxnSpPr>
          <p:nvPr/>
        </p:nvCxnSpPr>
        <p:spPr>
          <a:xfrm>
            <a:off x="12293132" y="10761052"/>
            <a:ext cx="90000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9" name="Picture 128" descr="A dog in a car&#10;&#10;Description automatically generated with medium confidence">
            <a:extLst>
              <a:ext uri="{FF2B5EF4-FFF2-40B4-BE49-F238E27FC236}">
                <a16:creationId xmlns:a16="http://schemas.microsoft.com/office/drawing/2014/main" id="{1D1A9FD5-8E41-449E-A0CE-206BB0407BF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56" t="16011" r="14853" b="23539"/>
          <a:stretch/>
        </p:blipFill>
        <p:spPr>
          <a:xfrm>
            <a:off x="14922383" y="10916244"/>
            <a:ext cx="561600" cy="578903"/>
          </a:xfrm>
          <a:prstGeom prst="rect">
            <a:avLst/>
          </a:prstGeom>
        </p:spPr>
      </p:pic>
      <p:sp>
        <p:nvSpPr>
          <p:cNvPr id="130" name="Equals 129">
            <a:extLst>
              <a:ext uri="{FF2B5EF4-FFF2-40B4-BE49-F238E27FC236}">
                <a16:creationId xmlns:a16="http://schemas.microsoft.com/office/drawing/2014/main" id="{156728B5-72A4-45DC-BE8C-616F072FBDCA}"/>
              </a:ext>
            </a:extLst>
          </p:cNvPr>
          <p:cNvSpPr/>
          <p:nvPr/>
        </p:nvSpPr>
        <p:spPr>
          <a:xfrm>
            <a:off x="14435804" y="11067441"/>
            <a:ext cx="409575" cy="300379"/>
          </a:xfrm>
          <a:prstGeom prst="mathEqual">
            <a:avLst/>
          </a:prstGeom>
          <a:solidFill>
            <a:schemeClr val="tx1"/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C785D0F4-F530-4040-8A87-9F60B6CCF049}"/>
              </a:ext>
            </a:extLst>
          </p:cNvPr>
          <p:cNvSpPr txBox="1"/>
          <p:nvPr/>
        </p:nvSpPr>
        <p:spPr>
          <a:xfrm>
            <a:off x="14408086" y="10693195"/>
            <a:ext cx="46500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000" b="1" dirty="0"/>
              <a:t>?</a:t>
            </a:r>
          </a:p>
        </p:txBody>
      </p: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FEC40953-EE5E-4AD3-B0DC-8A4BC196F5DF}"/>
              </a:ext>
            </a:extLst>
          </p:cNvPr>
          <p:cNvCxnSpPr>
            <a:cxnSpLocks/>
          </p:cNvCxnSpPr>
          <p:nvPr/>
        </p:nvCxnSpPr>
        <p:spPr>
          <a:xfrm flipV="1">
            <a:off x="7269816" y="7532908"/>
            <a:ext cx="3006329" cy="80080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CB70C1F5-301F-4CC0-A1A7-2FAD9C5AD9A2}"/>
              </a:ext>
            </a:extLst>
          </p:cNvPr>
          <p:cNvCxnSpPr>
            <a:cxnSpLocks/>
          </p:cNvCxnSpPr>
          <p:nvPr/>
        </p:nvCxnSpPr>
        <p:spPr>
          <a:xfrm>
            <a:off x="14602477" y="8610721"/>
            <a:ext cx="0" cy="90000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5326F71B-7639-455B-954A-78A60EACE435}"/>
              </a:ext>
            </a:extLst>
          </p:cNvPr>
          <p:cNvSpPr txBox="1"/>
          <p:nvPr/>
        </p:nvSpPr>
        <p:spPr>
          <a:xfrm>
            <a:off x="8015983" y="7523435"/>
            <a:ext cx="1543439" cy="70788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/>
              <a:t>DOG DATA RECORDED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b="1" dirty="0"/>
              <a:t>Contact Information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b="1" dirty="0"/>
              <a:t>Bounding Box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b="1" dirty="0"/>
              <a:t>Location</a:t>
            </a:r>
            <a:endParaRPr lang="en-CA" sz="1000" b="1" dirty="0"/>
          </a:p>
        </p:txBody>
      </p:sp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6FE489A0-50DC-4F0A-A0C4-F0A7697235F8}"/>
              </a:ext>
            </a:extLst>
          </p:cNvPr>
          <p:cNvCxnSpPr>
            <a:cxnSpLocks/>
          </p:cNvCxnSpPr>
          <p:nvPr/>
        </p:nvCxnSpPr>
        <p:spPr>
          <a:xfrm flipV="1">
            <a:off x="14646974" y="12115921"/>
            <a:ext cx="0" cy="90000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0" name="TextBox 139">
            <a:extLst>
              <a:ext uri="{FF2B5EF4-FFF2-40B4-BE49-F238E27FC236}">
                <a16:creationId xmlns:a16="http://schemas.microsoft.com/office/drawing/2014/main" id="{CED0FA4A-8A9C-4FAB-BED1-4430349809FA}"/>
              </a:ext>
            </a:extLst>
          </p:cNvPr>
          <p:cNvSpPr txBox="1"/>
          <p:nvPr/>
        </p:nvSpPr>
        <p:spPr>
          <a:xfrm>
            <a:off x="12293132" y="7532908"/>
            <a:ext cx="1218075" cy="70788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en-CA" sz="1000" b="1" dirty="0"/>
              <a:t>QUERY ENCODINGS OF FOUND DOGS BY LOCATION &amp; BREED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9D8AC211-42C4-46D6-BCF3-A7384F97AF4A}"/>
              </a:ext>
            </a:extLst>
          </p:cNvPr>
          <p:cNvSpPr txBox="1"/>
          <p:nvPr/>
        </p:nvSpPr>
        <p:spPr>
          <a:xfrm>
            <a:off x="16980474" y="10599707"/>
            <a:ext cx="941896" cy="4001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en-CA" sz="1000" b="1" dirty="0"/>
              <a:t>RETURN TOP N RESULTS</a:t>
            </a:r>
          </a:p>
        </p:txBody>
      </p: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574879BD-A6F5-43FA-ADE1-260FC829C42C}"/>
              </a:ext>
            </a:extLst>
          </p:cNvPr>
          <p:cNvCxnSpPr>
            <a:cxnSpLocks/>
          </p:cNvCxnSpPr>
          <p:nvPr/>
        </p:nvCxnSpPr>
        <p:spPr>
          <a:xfrm>
            <a:off x="17461599" y="11089271"/>
            <a:ext cx="9812" cy="408881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7" name="Straight Arrow Connector 156">
            <a:extLst>
              <a:ext uri="{FF2B5EF4-FFF2-40B4-BE49-F238E27FC236}">
                <a16:creationId xmlns:a16="http://schemas.microsoft.com/office/drawing/2014/main" id="{AAC38B34-5F90-4E34-AE09-06B9B29759A3}"/>
              </a:ext>
            </a:extLst>
          </p:cNvPr>
          <p:cNvCxnSpPr>
            <a:cxnSpLocks/>
          </p:cNvCxnSpPr>
          <p:nvPr/>
        </p:nvCxnSpPr>
        <p:spPr>
          <a:xfrm flipH="1">
            <a:off x="2629060" y="15343771"/>
            <a:ext cx="14642647" cy="1243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1" name="Straight Arrow Connector 160">
            <a:extLst>
              <a:ext uri="{FF2B5EF4-FFF2-40B4-BE49-F238E27FC236}">
                <a16:creationId xmlns:a16="http://schemas.microsoft.com/office/drawing/2014/main" id="{35D194E7-E246-4F6C-8C99-3436CF216BE9}"/>
              </a:ext>
            </a:extLst>
          </p:cNvPr>
          <p:cNvCxnSpPr>
            <a:cxnSpLocks/>
            <a:endCxn id="45" idx="2"/>
          </p:cNvCxnSpPr>
          <p:nvPr/>
        </p:nvCxnSpPr>
        <p:spPr>
          <a:xfrm flipV="1">
            <a:off x="2439327" y="11444750"/>
            <a:ext cx="0" cy="373333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3" name="Picture 52" descr="A picture containing person, dog, indoor&#10;&#10;Description automatically generated">
            <a:extLst>
              <a:ext uri="{FF2B5EF4-FFF2-40B4-BE49-F238E27FC236}">
                <a16:creationId xmlns:a16="http://schemas.microsoft.com/office/drawing/2014/main" id="{7CB28D4F-B7D2-49E7-93B7-AEB862D4F35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77" r="6337" b="14582"/>
          <a:stretch/>
        </p:blipFill>
        <p:spPr>
          <a:xfrm>
            <a:off x="7668311" y="10714465"/>
            <a:ext cx="730250" cy="781166"/>
          </a:xfrm>
          <a:prstGeom prst="rect">
            <a:avLst/>
          </a:prstGeom>
        </p:spPr>
      </p:pic>
      <p:pic>
        <p:nvPicPr>
          <p:cNvPr id="55" name="Picture 54" descr="A picture containing person, dog, indoor&#10;&#10;Description automatically generated">
            <a:extLst>
              <a:ext uri="{FF2B5EF4-FFF2-40B4-BE49-F238E27FC236}">
                <a16:creationId xmlns:a16="http://schemas.microsoft.com/office/drawing/2014/main" id="{38EEFB6C-6E46-44B4-BB5D-C8BF24D503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9410" y="10955987"/>
            <a:ext cx="901700" cy="901700"/>
          </a:xfrm>
          <a:prstGeom prst="rect">
            <a:avLst/>
          </a:prstGeom>
        </p:spPr>
      </p:pic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7AB21B78-CDDF-423C-A2D9-D8938DEABD51}"/>
              </a:ext>
            </a:extLst>
          </p:cNvPr>
          <p:cNvCxnSpPr>
            <a:cxnSpLocks/>
          </p:cNvCxnSpPr>
          <p:nvPr/>
        </p:nvCxnSpPr>
        <p:spPr>
          <a:xfrm flipV="1">
            <a:off x="6067363" y="10724540"/>
            <a:ext cx="1609877" cy="279185"/>
          </a:xfrm>
          <a:prstGeom prst="line">
            <a:avLst/>
          </a:prstGeom>
          <a:ln w="9525">
            <a:solidFill>
              <a:srgbClr val="FF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00385B57-BE64-4BB9-AFB1-80200B4EC0D6}"/>
              </a:ext>
            </a:extLst>
          </p:cNvPr>
          <p:cNvCxnSpPr>
            <a:cxnSpLocks/>
          </p:cNvCxnSpPr>
          <p:nvPr/>
        </p:nvCxnSpPr>
        <p:spPr>
          <a:xfrm flipV="1">
            <a:off x="6804420" y="10750278"/>
            <a:ext cx="1593117" cy="250275"/>
          </a:xfrm>
          <a:prstGeom prst="line">
            <a:avLst/>
          </a:prstGeom>
          <a:ln w="9525">
            <a:solidFill>
              <a:srgbClr val="FF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0789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10" grpId="0"/>
      <p:bldP spid="12" grpId="0" animBg="1"/>
      <p:bldP spid="18" grpId="0" animBg="1"/>
      <p:bldP spid="22" grpId="0"/>
      <p:bldP spid="107" grpId="0" animBg="1"/>
      <p:bldP spid="126" grpId="0" animBg="1"/>
      <p:bldP spid="84" grpId="0" animBg="1"/>
      <p:bldP spid="140" grpId="0" animBg="1"/>
      <p:bldP spid="143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1400</TotalTime>
  <Words>340</Words>
  <Application>Microsoft Office PowerPoint</Application>
  <PresentationFormat>Custom</PresentationFormat>
  <Paragraphs>69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Aidan Vickars</dc:creator>
  <cp:lastModifiedBy>Aidan Vickars</cp:lastModifiedBy>
  <cp:revision>12</cp:revision>
  <dcterms:created xsi:type="dcterms:W3CDTF">2022-02-11T20:50:08Z</dcterms:created>
  <dcterms:modified xsi:type="dcterms:W3CDTF">2022-04-05T02:07:18Z</dcterms:modified>
</cp:coreProperties>
</file>